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551" r:id="rId1"/>
  </p:sldMasterIdLst>
  <p:notesMasterIdLst>
    <p:notesMasterId r:id="rId24"/>
  </p:notesMasterIdLst>
  <p:sldIdLst>
    <p:sldId id="291" r:id="rId2"/>
    <p:sldId id="328" r:id="rId3"/>
    <p:sldId id="495" r:id="rId4"/>
    <p:sldId id="482" r:id="rId5"/>
    <p:sldId id="486" r:id="rId6"/>
    <p:sldId id="489" r:id="rId7"/>
    <p:sldId id="491" r:id="rId8"/>
    <p:sldId id="492" r:id="rId9"/>
    <p:sldId id="494" r:id="rId10"/>
    <p:sldId id="493" r:id="rId11"/>
    <p:sldId id="487" r:id="rId12"/>
    <p:sldId id="496" r:id="rId13"/>
    <p:sldId id="480" r:id="rId14"/>
    <p:sldId id="471" r:id="rId15"/>
    <p:sldId id="472" r:id="rId16"/>
    <p:sldId id="473" r:id="rId17"/>
    <p:sldId id="474" r:id="rId18"/>
    <p:sldId id="476" r:id="rId19"/>
    <p:sldId id="477" r:id="rId20"/>
    <p:sldId id="478" r:id="rId21"/>
    <p:sldId id="479" r:id="rId22"/>
    <p:sldId id="497" r:id="rId23"/>
  </p:sldIdLst>
  <p:sldSz cx="9144000" cy="6858000" type="screen4x3"/>
  <p:notesSz cx="6877050" cy="10001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FD94E1-A099-4615-823C-EA031C78BD41}">
          <p14:sldIdLst>
            <p14:sldId id="291"/>
            <p14:sldId id="328"/>
            <p14:sldId id="495"/>
            <p14:sldId id="482"/>
            <p14:sldId id="486"/>
            <p14:sldId id="489"/>
            <p14:sldId id="491"/>
            <p14:sldId id="492"/>
            <p14:sldId id="494"/>
            <p14:sldId id="493"/>
            <p14:sldId id="487"/>
            <p14:sldId id="496"/>
            <p14:sldId id="480"/>
            <p14:sldId id="471"/>
            <p14:sldId id="472"/>
            <p14:sldId id="473"/>
            <p14:sldId id="474"/>
            <p14:sldId id="476"/>
            <p14:sldId id="477"/>
            <p14:sldId id="478"/>
            <p14:sldId id="479"/>
            <p14:sldId id="497"/>
          </p14:sldIdLst>
        </p14:section>
        <p14:section name="Untitled Section" id="{EC745F3E-4928-4D00-AC7F-B094F59E1B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109"/>
    <a:srgbClr val="33C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0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E25814-7454-44A0-AD3C-882AC3544617}" type="datetimeFigureOut">
              <a:rPr lang="en-US"/>
              <a:pPr>
                <a:defRPr/>
              </a:pPr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9F6959-04DA-42D4-905A-51F948CF9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 </a:t>
            </a:r>
            <a:r>
              <a:rPr lang="bg-BG" b="1" baseline="0" dirty="0" smtClean="0"/>
              <a:t>Пътна карта за енергийни общонсти в Роки маунтийн</a:t>
            </a:r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0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959-04DA-42D4-905A-51F948CF9E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88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310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47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76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2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82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834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729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260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304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7564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61C15437-6B51-4277-8D2A-2991A31F3A88}" type="datetimeFigureOut">
              <a:rPr lang="bg-BG" smtClean="0"/>
              <a:pPr>
                <a:defRPr/>
              </a:pPr>
              <a:t>16.7.2024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F46F7C7-FCF1-4E5E-A619-9D2FBBBE2B0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924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>
    <p:dissolve/>
    <p:sndAc>
      <p:stSnd>
        <p:snd r:embed="rId13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80074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bg-BG" sz="3200" b="1" dirty="0">
                <a:latin typeface="Arial" pitchFamily="34" charset="0"/>
                <a:cs typeface="Arial" pitchFamily="34" charset="0"/>
              </a:rPr>
            </a:br>
            <a:r>
              <a:rPr lang="bg-BG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4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КЕОБ </a:t>
            </a:r>
            <a:r>
              <a:rPr lang="bg-BG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ЦЕЛИ И ПРЕДЛАГАНИ УСЛУГИ: БАРИЕРИ ПРЕД РАЗВИТИЕТО И ПРЕДЛОЖЕНИЯ ЗА РЕШЕНИЯ</a:t>
            </a:r>
            <a:r>
              <a:rPr lang="bg-BG" sz="3200" b="1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bg-BG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bg-BG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188" y="4077621"/>
            <a:ext cx="8319268" cy="23517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ДИСКУСИОНЕН ФОРУМ "Европейската </a:t>
            </a:r>
            <a:r>
              <a:rPr lang="ru-RU" sz="1800" b="1" dirty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политика за декарбонизацшя и ролята на енергийните общности в България-технологии, бариери и решения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юли </a:t>
            </a:r>
            <a:r>
              <a:rPr lang="ru-RU" sz="1800" b="1" dirty="0" smtClean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bg-BG" sz="2400" b="1" dirty="0" smtClean="0">
              <a:solidFill>
                <a:srgbClr val="269109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bg-BG" sz="2400" b="1" dirty="0">
              <a:solidFill>
                <a:srgbClr val="33C00C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Д-р Иван Хиновски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Председател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Еленко 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Божков, Изпълнителен директор</a:t>
            </a:r>
            <a:endParaRPr lang="bg-B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" y="908720"/>
            <a:ext cx="4876800" cy="1447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792087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НЕДОСТАТЪЦИ И БАРИЕРИ-3</a:t>
            </a:r>
            <a:r>
              <a:rPr lang="bg-B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bg-BG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276872"/>
            <a:ext cx="8380040" cy="4581128"/>
          </a:xfrm>
        </p:spPr>
        <p:txBody>
          <a:bodyPr>
            <a:normAutofit/>
          </a:bodyPr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Забавена цифровизация на електрическите мрежи и въвеждане на нетно-измерване на обменената енергия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външната мрежа</a:t>
            </a: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Липса на систематична методическа подкрепа за създаване и институционализиране на ЕО, включително и национална инфраструктура за инженерната им поддръжка – специализирани услуги по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ОВОС, ПУП, </a:t>
            </a:r>
            <a:r>
              <a:rPr lang="bg-BG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прединвестиционни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проучвания, </a:t>
            </a: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проектиране, доставки на М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&amp;C, </a:t>
            </a: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специализиран софтуер и други;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00" y="-142875"/>
            <a:ext cx="11430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0924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1296143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РАЗРАБОТКИ НА КЕОБ   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8991600" cy="5184575"/>
          </a:xfrm>
        </p:spPr>
        <p:txBody>
          <a:bodyPr>
            <a:normAutofit/>
          </a:bodyPr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Като част от разработките по </a:t>
            </a:r>
            <a:r>
              <a:rPr lang="bg-BG" sz="1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 „Активни граждани за енергийно </a:t>
            </a:r>
            <a:r>
              <a:rPr lang="bg-BG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независими общини“ (ЕНО) на Фонд „Активни граждани“  </a:t>
            </a:r>
            <a:r>
              <a:rPr lang="bg-BG" sz="1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ЕИП 2021-2024</a:t>
            </a:r>
            <a:endParaRPr lang="bg-BG" sz="18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Разработени</a:t>
            </a:r>
            <a:r>
              <a:rPr lang="bg-BG" sz="1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общински пътни карти: </a:t>
            </a:r>
            <a:r>
              <a:rPr lang="bg-BG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Дряново, Костинброд, Трявна и Панагюрище;</a:t>
            </a:r>
            <a:r>
              <a:rPr lang="bg-BG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g-BG" sz="18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Разработени </a:t>
            </a:r>
            <a:r>
              <a:rPr lang="bg-BG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общински бизнес-модела: Дряново, </a:t>
            </a: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Костинброд, Трявна </a:t>
            </a:r>
            <a:r>
              <a:rPr lang="bg-BG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Панагюрище</a:t>
            </a:r>
          </a:p>
          <a:p>
            <a:pPr algn="l"/>
            <a:r>
              <a:rPr lang="bg-BG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Предложение на </a:t>
            </a:r>
            <a:r>
              <a:rPr lang="bg-BG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ru-RU" sz="1800" b="1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Програма за законодателни промени, ускоряващи прехода към зелена енергия с участието на гражданите» </a:t>
            </a:r>
            <a:endParaRPr lang="ru-RU" sz="1800" b="1" i="1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bg-BG" sz="18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1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Нова редакция на Програмата: </a:t>
            </a:r>
            <a:r>
              <a:rPr lang="bg-BG" sz="1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регламентиране на национално представителство  на КЕОБ в предстоящите промени на ЗЕ и членство в БСК; </a:t>
            </a:r>
            <a:endParaRPr lang="bg-BG" sz="18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bg-BG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44" y="4961858"/>
            <a:ext cx="7586911" cy="18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6023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589240"/>
            <a:ext cx="8085582" cy="442711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Еволюция на енергийния бизнес модел</a:t>
            </a:r>
            <a:endParaRPr lang="en-US" b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61" b="33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792087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ЦЕЛИ НА КЕОБ </a:t>
            </a:r>
            <a:r>
              <a:rPr lang="bg-BG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-BG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нови аспекти </a:t>
            </a:r>
            <a:endParaRPr lang="bg-BG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836712"/>
            <a:ext cx="8991600" cy="5976663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bg-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</a:t>
            </a:r>
            <a:r>
              <a:rPr lang="bg-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оказва съдействие на своите членове в България като работи за създаването на устойчива обществена, нормативна и инвестиционна среда в Р. България.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 създава и поддържа ефективни канали за обмяна на иновативни идеи и добри практики между членовете на ЕО и индустрията относно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технологиите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изграждане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интелигентни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сгради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мрежи</a:t>
            </a:r>
            <a:r>
              <a:rPr lang="bg-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bg-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</a:t>
            </a:r>
            <a:r>
              <a:rPr lang="bg-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оказва методическо и техническо съдействие на своите членове при подготовка на ЕО и създаване на общностни проекти, при формиране на основните  вътрешнообщностни договори за обмен, разпределение и заплащане на произведената енергия в рамките на ЕО, както и при износа й извън общността </a:t>
            </a:r>
            <a:r>
              <a:rPr lang="bg-BG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(комплексни юридически и инженерни консултации);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 създав</a:t>
            </a: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а,</a:t>
            </a:r>
            <a:r>
              <a:rPr lang="bg-BG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поддържа и разпространява между членуващите ЕО в КЕОБ база данни с резултати от работата им, проблемите и предложения за усъвършенстване на нормативната база;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 представлява интересите на общността от ЕО – членове на КЕОБ пред държавните институции и законодателните органи, пред ЕК и международни организации;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bg-BG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предоставя компетентна консултантска помощ при спорове и арбитражни дела;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658567245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1080119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НАРЪЧНИК ЗА ОРГАНИЗАЦИЯ И УПРАВЛЕНИЕ НА ОБЩНОСТНИ ПРОЕКТИ (НОУП)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2400" y="1124744"/>
            <a:ext cx="2907432" cy="5616624"/>
          </a:xfrm>
        </p:spPr>
        <p:txBody>
          <a:bodyPr>
            <a:normAutofit/>
          </a:bodyPr>
          <a:lstStyle/>
          <a:p>
            <a:pPr marL="342900" indent="0" algn="l">
              <a:buNone/>
            </a:pPr>
            <a:r>
              <a:rPr lang="bg-BG" sz="1700" b="1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4 процедури</a:t>
            </a:r>
            <a:r>
              <a:rPr lang="en-US" sz="1700" b="1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:</a:t>
            </a:r>
          </a:p>
          <a:p>
            <a:pPr marL="342900" indent="0" algn="l">
              <a:buNone/>
            </a:pP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Структура </a:t>
            </a:r>
            <a:r>
              <a:rPr lang="bg-BG" sz="20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по Търговския </a:t>
            </a: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закон;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Constantia" panose="02030602050306030303" pitchFamily="18" charset="0"/>
              <a:cs typeface="Calibri" panose="020F0502020204030204" pitchFamily="34" charset="0"/>
            </a:endParaRPr>
          </a:p>
          <a:p>
            <a:pPr marL="342900" indent="0" algn="l">
              <a:buNone/>
            </a:pP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Енергийно </a:t>
            </a:r>
            <a:r>
              <a:rPr lang="bg-BG" sz="20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предприятие-агрегиране на производства, управление на потреблението</a:t>
            </a: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;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Constantia" panose="02030602050306030303" pitchFamily="18" charset="0"/>
              <a:cs typeface="Calibri" panose="020F0502020204030204" pitchFamily="34" charset="0"/>
            </a:endParaRPr>
          </a:p>
          <a:p>
            <a:pPr marL="342900" indent="0" algn="l">
              <a:buNone/>
            </a:pP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Собствена </a:t>
            </a:r>
            <a:r>
              <a:rPr lang="bg-BG" sz="20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разпределителна електрическа и/или топлинна </a:t>
            </a: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мрежа;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Constantia" panose="02030602050306030303" pitchFamily="18" charset="0"/>
              <a:cs typeface="Calibri" panose="020F0502020204030204" pitchFamily="34" charset="0"/>
            </a:endParaRPr>
          </a:p>
          <a:p>
            <a:pPr marL="342900" indent="0" algn="l">
              <a:buNone/>
            </a:pP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Връзки </a:t>
            </a:r>
            <a:r>
              <a:rPr lang="bg-BG" sz="20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 външната </a:t>
            </a: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мрежа;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Constantia" panose="02030602050306030303" pitchFamily="18" charset="0"/>
              <a:cs typeface="Calibri" panose="020F0502020204030204" pitchFamily="34" charset="0"/>
            </a:endParaRPr>
          </a:p>
          <a:p>
            <a:pPr marL="342900" indent="0" algn="l">
              <a:buNone/>
            </a:pP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Осчетоводяване </a:t>
            </a:r>
            <a:r>
              <a:rPr lang="bg-BG" sz="20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на обменните потоци;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bg-BG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340768"/>
            <a:ext cx="59317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7436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991600" cy="108011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>
                <a:effectLst/>
              </a:rPr>
              <a:t> 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 – процедура 1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Създаване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инициативен комитет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4744"/>
            <a:ext cx="88392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Процедурата 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указва реда за подготовка на инициативен комитет (ИК), който подготвя създаването на енергийна общност (ЕО) на определена общинска територия, бизнес-зона или потребителска група.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ИК 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се съмосъздава въз основа на предприемаческа инициатива на едно или повече физически и/или юридически лица на определена предварително дефинирана териотория с идея за създаване на ЕО.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Конкретните 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действия на ИК са: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1)Изготвяне 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на Протокол за намерения, в който са определени иницаторите, територията,  преимущества на идеята, първоначалните участници - физицески и/или юридически лица,  предварителен списък на енергийните производства - тип и ориентировъчна мощност, ТИПА НА ОБЩНОСТТА; 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) Изготвяне на предварителна концепция на ЕО, източници на финансиране и бизнес-ориентацията – приоритет на вътрешно потребление или потребление/продажби;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) Информативни срещи с ръководството на общината или бизнес-зоната за запознаване с инициативата и дефиниране на необходимостта от съдействие (при необходимост предоставяне на терени или индустриални площадки) и условията за включване в ЕО (уточняват се на следващата фаза);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) Изготвяне на покана за присъединяване на членове и комуникирането й;</a:t>
            </a:r>
          </a:p>
          <a:p>
            <a:pPr marL="0" indent="0">
              <a:buNone/>
            </a:pP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) Обява на намерението в местни и национални медии;</a:t>
            </a:r>
          </a:p>
          <a:p>
            <a:pPr marL="0" indent="0">
              <a:buNone/>
            </a:pP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942131926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108011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>
                <a:effectLst/>
              </a:rPr>
              <a:t> 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 – процедура 2: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Създаване на ЕО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9" y="1340768"/>
            <a:ext cx="4841709" cy="4896544"/>
          </a:xfrm>
        </p:spPr>
        <p:txBody>
          <a:bodyPr>
            <a:normAutofit fontScale="92500" lnSpcReduction="20000"/>
          </a:bodyPr>
          <a:lstStyle/>
          <a:p>
            <a:pPr marL="107315" indent="0" algn="just">
              <a:spcAft>
                <a:spcPts val="600"/>
              </a:spcAft>
              <a:buNone/>
            </a:pPr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6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Процедурата указва реда за създаване на ЕО на определена общинска територия, бизнес-зона или потребителска група, с включване на компетентен юридически </a:t>
            </a:r>
            <a:r>
              <a:rPr lang="bg-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сътрудник.</a:t>
            </a:r>
            <a:endParaRPr lang="bg-BG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0" algn="just">
              <a:spcAft>
                <a:spcPts val="600"/>
              </a:spcAft>
              <a:buNone/>
            </a:pPr>
            <a:r>
              <a:rPr lang="bg-BG" sz="1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</a:t>
            </a:r>
            <a:r>
              <a:rPr lang="bg-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Създаването </a:t>
            </a:r>
            <a:r>
              <a:rPr lang="bg-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ИЗБРАНИЯ ТИП ЕО се състои в регистрация но търговско дружество – АД, ООД, ДЗЗД, или НПО в съответствие с изискванията на Търговския закон, изискванията на ЗЕВИ, Търговския закон или Закона за кооперациите и в зависимост от намеренията и предложението на инициативния комитет.</a:t>
            </a:r>
          </a:p>
          <a:p>
            <a:pPr marL="450215" indent="0" algn="just">
              <a:spcAft>
                <a:spcPts val="600"/>
              </a:spcAft>
              <a:buNone/>
              <a:tabLst>
                <a:tab pos="900430" algn="l"/>
              </a:tabLst>
            </a:pPr>
            <a:r>
              <a:rPr lang="bg-BG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</a:t>
            </a:r>
            <a:r>
              <a:rPr lang="bg-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Разработват се учредителни документи, които се приемат от Общо събрание на учредителите-Устав, ръководство, Правилник за дейността, участници, концепция и първоначална структура на общността, производствен модел.   </a:t>
            </a:r>
            <a:endParaRPr lang="bg-B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0215" algn="just">
              <a:spcAft>
                <a:spcPts val="600"/>
              </a:spcAft>
            </a:pPr>
            <a:endParaRPr lang="bg-B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987" y="1988840"/>
            <a:ext cx="39875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4476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864095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0215" algn="just">
              <a:spcAft>
                <a:spcPts val="600"/>
              </a:spcAft>
            </a:pPr>
            <a:r>
              <a:rPr lang="bg-BG" sz="3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</a:t>
            </a:r>
            <a:r>
              <a:rPr lang="bg-BG" sz="27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-процедура 3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подготовка на общностни проекти (1)</a:t>
            </a:r>
            <a:endParaRPr lang="bg-BG" sz="2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08720"/>
            <a:ext cx="8839200" cy="5760640"/>
          </a:xfrm>
        </p:spPr>
        <p:txBody>
          <a:bodyPr>
            <a:normAutofit/>
          </a:bodyPr>
          <a:lstStyle/>
          <a:p>
            <a:pPr marL="457200" indent="0" algn="just">
              <a:spcAft>
                <a:spcPts val="600"/>
              </a:spcAft>
              <a:buNone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Процедурата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предлага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реда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 подготовка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общностни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подготновка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финансирането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им за определена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територия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Тези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дейности се организират в 3 фази: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Фаза 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1: Предварителна идентификация на база емпирични анализи, косвени данни и бизнес-инициативи.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ЕО се организират технически съвети на които се разглеждат предложени от членовете или външни кандидати общностни проекти.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тази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фаза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предлага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концептуалната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архитектура на ЕО,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както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бизнес-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модел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отворена или затворена система (без износ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енергия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859668503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792087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0215" algn="just">
              <a:spcAft>
                <a:spcPts val="600"/>
              </a:spcAft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НОУП-процедура 3: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подготовка на общностни проекти (2)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5"/>
            <a:ext cx="8991600" cy="6120679"/>
          </a:xfrm>
        </p:spPr>
        <p:txBody>
          <a:bodyPr>
            <a:normAutofit fontScale="92500"/>
          </a:bodyPr>
          <a:lstStyle/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Фаза 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 Пред-инвестиционни проучвания и бизнес-план.</a:t>
            </a:r>
          </a:p>
          <a:p>
            <a:pPr marL="457200" indent="0" algn="just">
              <a:spcAft>
                <a:spcPts val="60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Списъкът 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идентифицирани общностни проекти след пресяването му от управителния съвет и техническите съвети в ЕО се предлага на външен правоспособен лицензиран консултант с договор за услуга, в който се изисква оценка за целесъобразност и банкируемост. В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дейностите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които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се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възлагат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екипа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консултанта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се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изисква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оценка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вариантите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изграждане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вътрешните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връзки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ЕО –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индивидуални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мрежи, управление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потреблението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осчетоводяването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агрегиране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отделните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производства и т.н.</a:t>
            </a:r>
          </a:p>
          <a:p>
            <a:pPr marL="457200" indent="0" algn="just">
              <a:spcAft>
                <a:spcPts val="600"/>
              </a:spcAft>
              <a:buNone/>
            </a:pPr>
            <a:endParaRPr lang="ru-RU" sz="2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0" algn="just">
              <a:spcAft>
                <a:spcPts val="600"/>
              </a:spcAft>
              <a:buNone/>
            </a:pPr>
            <a:r>
              <a:rPr lang="bg-BG" sz="2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Обсъжда </a:t>
            </a:r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 и се взима решение за търговската политика на ЕО-затворена система (работа на остров) без износ на непотребената произведена енергия, или работа в отворена система – с износ на енергия. Като в случай на отворена система се възлага на консултант подготовка на документация за лицензиране на ЕО като производител на енергия.</a:t>
            </a:r>
            <a:endParaRPr lang="bg-BG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0" algn="just">
              <a:spcAft>
                <a:spcPts val="600"/>
              </a:spcAft>
              <a:buNone/>
            </a:pPr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936657336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86409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0215" algn="just">
              <a:spcAft>
                <a:spcPts val="600"/>
              </a:spcAft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НОУП-процедура 3: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подготовка на общностни проекти 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08720"/>
            <a:ext cx="8839200" cy="5760640"/>
          </a:xfrm>
        </p:spPr>
        <p:txBody>
          <a:bodyPr>
            <a:normAutofit/>
          </a:bodyPr>
          <a:lstStyle/>
          <a:p>
            <a:pPr marL="45720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107315" indent="0" algn="just">
              <a:spcAft>
                <a:spcPts val="600"/>
              </a:spcAft>
              <a:buNone/>
            </a:pPr>
            <a:r>
              <a:rPr lang="bg-BG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Фаза 3: Финансиране на проектите.</a:t>
            </a:r>
            <a:endParaRPr lang="bg-BG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7315" indent="0" algn="just">
              <a:spcAft>
                <a:spcPts val="600"/>
              </a:spcAft>
              <a:buNone/>
            </a:pPr>
            <a:r>
              <a:rPr lang="bg-BG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Списъкът </a:t>
            </a: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идентифицирани общностни проекти се предлага за финансиране от  различни източници, които се проучват от ръководството. За целта упълномощени представители на ЕО провеждат серия от срещи с финансови институции, специализирани фондове или подготвят документацията за кандидатстване за европейско </a:t>
            </a:r>
            <a:r>
              <a:rPr lang="bg-BG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съ</a:t>
            </a: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-финансиране. </a:t>
            </a:r>
            <a:endParaRPr lang="bg-BG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7315" indent="0" algn="just">
              <a:spcAft>
                <a:spcPts val="600"/>
              </a:spcAft>
              <a:buNone/>
            </a:pPr>
            <a:r>
              <a:rPr lang="bg-BG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Ръководството </a:t>
            </a: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ЕО утвърждава списъка от общностни проекти за реализиране, което предварително съгласува с Общото събрание на акционерите, където представя и доклад за въздействието върху индивидуалните цени на просюмърите, както и върху бизнес параметрите на ЕО. </a:t>
            </a:r>
            <a:endParaRPr lang="bg-BG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0" algn="just">
              <a:spcAft>
                <a:spcPts val="600"/>
              </a:spcAft>
              <a:buNone/>
            </a:pPr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852759932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69721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Съдържание</a:t>
            </a:r>
            <a:endParaRPr lang="bg-BG" sz="2800" b="1" dirty="0">
              <a:solidFill>
                <a:schemeClr val="tx2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268413"/>
            <a:ext cx="7960940" cy="468086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i="0" u="none" strike="noStrike" spc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Видове енергийни общности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dirty="0" smtClean="0">
                <a:solidFill>
                  <a:schemeClr val="tx1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Енергийна </a:t>
            </a:r>
            <a:r>
              <a:rPr lang="bg-BG" sz="7200" b="1" dirty="0">
                <a:solidFill>
                  <a:schemeClr val="tx1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общност (кооператив)</a:t>
            </a:r>
          </a:p>
          <a:p>
            <a:pPr mar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Модел 1: Гражданска енергийна общност (ГЕО)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i="0" u="none" strike="noStrike" spc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Модел 2: Общности за ВЕИ (ОВЕ)</a:t>
            </a:r>
            <a:endParaRPr lang="bg-BG" sz="72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Недостатъци и бариери;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Разработки на КЕОБ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на КЕОБ-нови аспекти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7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Ноу-хау на КЕОБ: Наръчник за организация и управление на  общностни проекти (НОУП)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r>
              <a:rPr lang="bg-BG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Процедури</a:t>
            </a:r>
          </a:p>
          <a:p>
            <a:pPr marL="0" lvl="0" indent="0">
              <a:lnSpc>
                <a:spcPts val="2350"/>
              </a:lnSpc>
              <a:spcAft>
                <a:spcPts val="925"/>
              </a:spcAft>
              <a:buClr>
                <a:srgbClr val="000000"/>
              </a:buClr>
              <a:buSzPts val="2350"/>
              <a:buNone/>
              <a:tabLst>
                <a:tab pos="271780" algn="l"/>
              </a:tabLst>
            </a:pPr>
            <a:endParaRPr lang="bg-BG" sz="1800" b="0" i="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bg-BG" sz="2000" dirty="0"/>
          </a:p>
          <a:p>
            <a:pPr marL="457200" indent="-457200" eaLnBrk="1" hangingPunct="1">
              <a:buNone/>
            </a:pPr>
            <a:endParaRPr lang="bg-BG" sz="2400" dirty="0"/>
          </a:p>
          <a:p>
            <a:pPr marL="457200" indent="-457200" eaLnBrk="1" hangingPunct="1"/>
            <a:endParaRPr lang="bg-BG" sz="2000" dirty="0"/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bg-BG" sz="2000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86409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0215" algn="just">
              <a:spcAft>
                <a:spcPts val="600"/>
              </a:spcAft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НОУП-процедура 4: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инженерна подготовка на проектите и пускане в експлоатация (1)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40768"/>
            <a:ext cx="8839200" cy="5328592"/>
          </a:xfrm>
        </p:spPr>
        <p:txBody>
          <a:bodyPr>
            <a:normAutofit/>
          </a:bodyPr>
          <a:lstStyle/>
          <a:p>
            <a:pPr marL="457200" indent="0">
              <a:spcAft>
                <a:spcPts val="600"/>
              </a:spcAft>
              <a:buNone/>
            </a:pPr>
            <a:r>
              <a:rPr lang="ru-RU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Тази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предлага алгорптъма за инженерна подготовка на производствената структура, вътрешните връзки, управлението на ЕО и осчетоводяване на обменните енергийни </a:t>
            </a:r>
            <a:r>
              <a:rPr lang="ru-RU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потоци</a:t>
            </a:r>
            <a:endParaRPr lang="ru-RU" sz="2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600"/>
              </a:spcAft>
              <a:buNone/>
            </a:pPr>
            <a:r>
              <a:rPr lang="ru-RU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 също реда за разработване и пускане в експлоатация на общностните проекти със съдействието на местните и държавните власти, съгласно действащите в България нормативни документи – стандарти и ЗУТ.</a:t>
            </a:r>
          </a:p>
          <a:p>
            <a:pPr marL="107315" indent="0" algn="just">
              <a:spcAft>
                <a:spcPts val="600"/>
              </a:spcAft>
              <a:buNone/>
            </a:pPr>
            <a:r>
              <a:rPr lang="ru-RU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всеки утвърден от ръководството на ЕО общностен проект съгласуван с компетентните държавни ведомства и общината се процедира в следната последователност:</a:t>
            </a:r>
          </a:p>
          <a:p>
            <a:pPr marL="107315" indent="0" algn="just">
              <a:spcAft>
                <a:spcPts val="600"/>
              </a:spcAft>
              <a:buNone/>
            </a:pPr>
            <a:r>
              <a:rPr lang="ru-RU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1)Назначаване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консултанти – лицензирани инженерни компании или компетентни физически лица за инженерна подготовка на проектите;	</a:t>
            </a:r>
            <a:r>
              <a:rPr lang="ru-RU" sz="16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08515706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86409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0215" algn="just">
              <a:spcAft>
                <a:spcPts val="600"/>
              </a:spcAft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НОУП-процедура 4: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инженерна подготовка на проектите и пускане в експлоатация (2)</a:t>
            </a:r>
            <a:endParaRPr lang="bg-BG" sz="2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08720"/>
            <a:ext cx="8839200" cy="5760640"/>
          </a:xfrm>
        </p:spPr>
        <p:txBody>
          <a:bodyPr>
            <a:normAutofit fontScale="92500" lnSpcReduction="10000"/>
          </a:bodyPr>
          <a:lstStyle/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sz="19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Подготвят 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 ПУП-ове, идейни и технически проекти, проекти за агрегиране (включително специализиран софтуер), топография на вътрешната електро- или топло-разпределителни мрежи и проекти за управление на потреблението;</a:t>
            </a:r>
          </a:p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ru-RU" sz="19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19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Определят 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 технически лица за управление на инвестициите и развитието на ЕО;</a:t>
            </a:r>
          </a:p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4)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Разработва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се и се приема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модел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разпределение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приходите и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разходите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ЕО (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billing-модела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</a:p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5)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Разработват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се работните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се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подготвят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спецификациите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 доставки на М&amp;С; </a:t>
            </a:r>
          </a:p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6)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Проектиране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доставки на М</a:t>
            </a: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</a:t>
            </a:r>
            <a:r>
              <a:rPr lang="bg-BG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7)Организация на СМР и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пускане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експлоатация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1800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8)Актуализация на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разпределението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енергийните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потоци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billing-системата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</a:p>
          <a:p>
            <a:pPr marL="457200" indent="0" algn="just">
              <a:spcAft>
                <a:spcPts val="600"/>
              </a:spcAft>
              <a:buNone/>
            </a:pPr>
            <a:endParaRPr lang="ru-RU" sz="2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23972115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Благодаря за вниманието!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72514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Повече за КЕОБ  </a:t>
            </a:r>
            <a:r>
              <a:rPr lang="en-US" sz="3200" dirty="0" smtClean="0">
                <a:solidFill>
                  <a:schemeClr val="bg1"/>
                </a:solidFill>
              </a:rPr>
              <a:t>www.cecb.bg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0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48" r="814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407026"/>
            <a:ext cx="532859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792087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b="1" dirty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bg-BG" sz="2800" b="1" dirty="0" smtClean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идове </a:t>
            </a:r>
            <a:r>
              <a:rPr lang="bg-BG" sz="28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енергийни общности в </a:t>
            </a:r>
            <a:r>
              <a:rPr lang="bg-BG" sz="2800" b="1" dirty="0" smtClean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България</a:t>
            </a:r>
            <a:r>
              <a:rPr lang="bg-BG" sz="2800" b="1" dirty="0" smtClean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bg-BG" sz="2800" b="1" i="1" dirty="0">
              <a:solidFill>
                <a:srgbClr val="269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Контейнер за съдържание 2">
            <a:extLst>
              <a:ext uri="{FF2B5EF4-FFF2-40B4-BE49-F238E27FC236}">
                <a16:creationId xmlns:a16="http://schemas.microsoft.com/office/drawing/2014/main" id="{FA8D5C1F-9897-DA8C-61C0-3C90C33D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64" y="953169"/>
            <a:ext cx="8668072" cy="5904831"/>
          </a:xfrm>
        </p:spPr>
        <p:txBody>
          <a:bodyPr>
            <a:normAutofit lnSpcReduction="10000"/>
          </a:bodyPr>
          <a:lstStyle/>
          <a:p>
            <a:pPr marL="628650" indent="-285750" algn="l">
              <a:buFont typeface="Wingdings" panose="05000000000000000000" pitchFamily="2" charset="2"/>
              <a:buChar char="q"/>
            </a:pPr>
            <a:r>
              <a:rPr lang="bg-BG" sz="20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bg-BG" sz="2000" b="1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БГ: квази-енергийни общности: (над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2</a:t>
            </a:r>
            <a:r>
              <a:rPr lang="bg-BG" sz="2000" b="1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0</a:t>
            </a:r>
            <a:r>
              <a:rPr lang="bg-BG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?)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Неформално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договаряне между няколко просюмъра;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В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рамките на съседни имоти или имоти в близост;</a:t>
            </a: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Обикновено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физически лица, собственици на ФВ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;</a:t>
            </a:r>
            <a:endParaRPr lang="bg-BG" sz="1900" dirty="0">
              <a:solidFill>
                <a:srgbClr val="000000"/>
              </a:solidFill>
              <a:latin typeface="Calibri" panose="020F0502020204030204" pitchFamily="34" charset="0"/>
              <a:ea typeface="Constantia" panose="02030602050306030303" pitchFamily="18" charset="0"/>
              <a:cs typeface="Calibri" panose="020F0502020204030204" pitchFamily="34" charset="0"/>
            </a:endParaRP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Само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електроенергия, без агрегиране на други производства, ползване на стандартните разпределителни мрежи и аналогово мерене ;</a:t>
            </a: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Липса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на управление на потреблението;</a:t>
            </a: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Нерегламентирано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осчетоводяване н определяне на приходи и печалби;</a:t>
            </a:r>
          </a:p>
          <a:p>
            <a:pPr marL="628650" indent="-285750" algn="l">
              <a:buFont typeface="Wingdings" panose="05000000000000000000" pitchFamily="2" charset="2"/>
              <a:buChar char="q"/>
            </a:pPr>
            <a:r>
              <a:rPr lang="bg-BG" sz="1900" b="1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Стандартни енергийни общности:</a:t>
            </a:r>
            <a:r>
              <a:rPr lang="bg-BG" sz="1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вида</a:t>
            </a:r>
            <a:endParaRPr lang="bg-BG" sz="1900" dirty="0">
              <a:solidFill>
                <a:srgbClr val="000000"/>
              </a:solidFill>
              <a:latin typeface="Calibri" panose="020F0502020204030204" pitchFamily="34" charset="0"/>
              <a:ea typeface="Constantia" panose="02030602050306030303" pitchFamily="18" charset="0"/>
              <a:cs typeface="Calibri" panose="020F0502020204030204" pitchFamily="34" charset="0"/>
            </a:endParaRP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Структура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по Търговския закон;</a:t>
            </a: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Класическо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енергийно предприятие с много участници-агрегиране на производства, управление на потреблението, общностни търговски взаимоотношения, търговия с енергия;</a:t>
            </a:r>
          </a:p>
          <a:p>
            <a:pPr marL="434340" indent="-342900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Общностна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инвестиционна програма;</a:t>
            </a: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Собствена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разпределителна електрическа и/или топлинна мрежа;</a:t>
            </a:r>
          </a:p>
          <a:p>
            <a:pPr marL="434340" indent="-342900" algn="l">
              <a:buFont typeface="Wingdings" panose="05000000000000000000" pitchFamily="2" charset="2"/>
              <a:buChar char="§"/>
            </a:pPr>
            <a:r>
              <a:rPr lang="bg-BG" sz="1900" dirty="0" smtClean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Осчетоводяване </a:t>
            </a:r>
            <a:r>
              <a:rPr lang="bg-BG" sz="1900" dirty="0">
                <a:solidFill>
                  <a:srgbClr val="000000"/>
                </a:solidFill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на обменните потоци;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bg-BG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73498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108011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effectLst/>
              </a:rPr>
              <a:t> </a:t>
            </a:r>
            <a:r>
              <a:rPr lang="bg-BG" sz="2800" b="1" dirty="0">
                <a:solidFill>
                  <a:srgbClr val="269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bg-BG" sz="2800" b="1" dirty="0" smtClean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ефиниция </a:t>
            </a:r>
            <a:r>
              <a:rPr lang="bg-BG" sz="28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 енергийна общност (кооператив</a:t>
            </a:r>
            <a:r>
              <a:rPr lang="bg-BG" sz="2800" b="1" dirty="0" smtClean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bg-BG" sz="28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вида</a:t>
            </a:r>
            <a:endParaRPr lang="bg-BG" sz="2800" b="1" i="1" dirty="0">
              <a:solidFill>
                <a:srgbClr val="269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67238-14B0-54A9-29F9-D6A919C0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54461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</a:rPr>
              <a:t>Правна </a:t>
            </a:r>
            <a:r>
              <a:rPr lang="ru-RU" sz="1600" b="1" dirty="0">
                <a:solidFill>
                  <a:schemeClr val="tx1"/>
                </a:solidFill>
              </a:rPr>
              <a:t>форма на вид социално-икономическо предприятие,  която дава възможност на гражданите колективно да притежават и управляват проекти за производство на енергия, при </a:t>
            </a:r>
            <a:r>
              <a:rPr lang="ru-RU" sz="1600" b="1" dirty="0" smtClean="0">
                <a:solidFill>
                  <a:schemeClr val="tx1"/>
                </a:solidFill>
              </a:rPr>
              <a:t>които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</a:rPr>
              <a:t>сновата </a:t>
            </a:r>
            <a:r>
              <a:rPr lang="ru-RU" sz="1600" b="1" dirty="0">
                <a:solidFill>
                  <a:schemeClr val="tx1"/>
                </a:solidFill>
              </a:rPr>
              <a:t>е демократично управление (един член - един глас)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</a:rPr>
              <a:t>естните </a:t>
            </a:r>
            <a:r>
              <a:rPr lang="ru-RU" sz="1600" b="1" dirty="0">
                <a:solidFill>
                  <a:schemeClr val="tx1"/>
                </a:solidFill>
              </a:rPr>
              <a:t>жители или жители на съседни райони могат да инвестират в производството на енергия, като закупуват дялове за финансиране на проекта.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</a:rPr>
              <a:t>ражданите </a:t>
            </a:r>
            <a:r>
              <a:rPr lang="ru-RU" sz="1600" b="1" dirty="0">
                <a:solidFill>
                  <a:schemeClr val="tx1"/>
                </a:solidFill>
              </a:rPr>
              <a:t>могат да произвеждат, потребяват и споделят енергия (просюмери)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азпределението </a:t>
            </a:r>
            <a:r>
              <a:rPr lang="ru-RU" sz="1600" b="1" dirty="0">
                <a:solidFill>
                  <a:schemeClr val="tx1"/>
                </a:solidFill>
              </a:rPr>
              <a:t>на печалбите е ограничено, а излишъците се реинвестират в подкрепа на </a:t>
            </a:r>
            <a:r>
              <a:rPr lang="ru-RU" sz="1600" b="1" dirty="0" smtClean="0">
                <a:solidFill>
                  <a:schemeClr val="tx1"/>
                </a:solidFill>
              </a:rPr>
              <a:t>  членовете </a:t>
            </a:r>
            <a:r>
              <a:rPr lang="ru-RU" sz="1600" b="1" dirty="0">
                <a:solidFill>
                  <a:schemeClr val="tx1"/>
                </a:solidFill>
              </a:rPr>
              <a:t>и/или общността.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азпределението </a:t>
            </a:r>
            <a:r>
              <a:rPr lang="ru-RU" sz="1600" b="1" dirty="0">
                <a:solidFill>
                  <a:schemeClr val="tx1"/>
                </a:solidFill>
              </a:rPr>
              <a:t>на приходите от проектите се регламентира от устава на кооперацията, който е свързан с основната ѝ цел.</a:t>
            </a:r>
          </a:p>
          <a:p>
            <a:pPr marL="0" lvl="1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</a:rPr>
              <a:t>бикновено </a:t>
            </a:r>
            <a:r>
              <a:rPr lang="ru-RU" sz="1600" b="1" dirty="0">
                <a:solidFill>
                  <a:schemeClr val="tx1"/>
                </a:solidFill>
              </a:rPr>
              <a:t>принципите са следните (очертани от Международния кооперативен алианс):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 err="1">
                <a:solidFill>
                  <a:schemeClr val="tx1"/>
                </a:solidFill>
              </a:rPr>
              <a:t>доброволно</a:t>
            </a:r>
            <a:r>
              <a:rPr lang="ru-RU" sz="1600" b="1" dirty="0">
                <a:solidFill>
                  <a:schemeClr val="tx1"/>
                </a:solidFill>
              </a:rPr>
              <a:t> и отворено членство, </a:t>
            </a:r>
            <a:r>
              <a:rPr lang="ru-RU" sz="1600" b="1" dirty="0" err="1">
                <a:solidFill>
                  <a:schemeClr val="tx1"/>
                </a:solidFill>
              </a:rPr>
              <a:t>автономност</a:t>
            </a:r>
            <a:r>
              <a:rPr lang="ru-RU" sz="1600" b="1" dirty="0">
                <a:solidFill>
                  <a:schemeClr val="tx1"/>
                </a:solidFill>
              </a:rPr>
              <a:t> и </a:t>
            </a:r>
            <a:r>
              <a:rPr lang="ru-RU" sz="1600" b="1" dirty="0" err="1">
                <a:solidFill>
                  <a:schemeClr val="tx1"/>
                </a:solidFill>
              </a:rPr>
              <a:t>независимост</a:t>
            </a:r>
            <a:endParaRPr lang="ru-RU" sz="16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Демократичен контрол от страна на </a:t>
            </a:r>
            <a:r>
              <a:rPr lang="ru-RU" sz="1600" b="1" dirty="0" err="1">
                <a:solidFill>
                  <a:schemeClr val="tx1"/>
                </a:solidFill>
              </a:rPr>
              <a:t>членовете</a:t>
            </a:r>
            <a:r>
              <a:rPr lang="ru-RU" sz="1600" b="1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 err="1">
                <a:solidFill>
                  <a:schemeClr val="tx1"/>
                </a:solidFill>
              </a:rPr>
              <a:t>Икономическо</a:t>
            </a:r>
            <a:r>
              <a:rPr lang="ru-RU" sz="1600" b="1" dirty="0">
                <a:solidFill>
                  <a:schemeClr val="tx1"/>
                </a:solidFill>
              </a:rPr>
              <a:t> участие на </a:t>
            </a:r>
            <a:r>
              <a:rPr lang="ru-RU" sz="1600" b="1" dirty="0" err="1">
                <a:solidFill>
                  <a:schemeClr val="tx1"/>
                </a:solidFill>
              </a:rPr>
              <a:t>членовете</a:t>
            </a:r>
            <a:r>
              <a:rPr lang="ru-RU" sz="1600" b="1" dirty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crowd finding</a:t>
            </a:r>
            <a:r>
              <a:rPr lang="bg-BG" sz="1600" b="1" dirty="0">
                <a:solidFill>
                  <a:schemeClr val="tx1"/>
                </a:solidFill>
              </a:rPr>
              <a:t>); </a:t>
            </a:r>
            <a:endParaRPr lang="ru-RU" sz="16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 err="1">
                <a:solidFill>
                  <a:schemeClr val="tx1"/>
                </a:solidFill>
              </a:rPr>
              <a:t>Планиране</a:t>
            </a:r>
            <a:r>
              <a:rPr lang="ru-RU" sz="1600" b="1" dirty="0">
                <a:solidFill>
                  <a:schemeClr val="tx1"/>
                </a:solidFill>
              </a:rPr>
              <a:t> на мерки за образование, обучение и информация;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b="1" dirty="0" err="1">
                <a:solidFill>
                  <a:schemeClr val="tx1"/>
                </a:solidFill>
              </a:rPr>
              <a:t>Сътрудничество</a:t>
            </a:r>
            <a:r>
              <a:rPr lang="ru-RU" sz="1600" b="1" dirty="0">
                <a:solidFill>
                  <a:schemeClr val="tx1"/>
                </a:solidFill>
              </a:rPr>
              <a:t> между </a:t>
            </a:r>
            <a:r>
              <a:rPr lang="ru-RU" sz="1600" b="1" dirty="0" err="1">
                <a:solidFill>
                  <a:schemeClr val="tx1"/>
                </a:solidFill>
              </a:rPr>
              <a:t>кооперациите</a:t>
            </a:r>
            <a:r>
              <a:rPr lang="ru-RU" sz="16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79480065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86409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effectLst/>
              </a:rPr>
              <a:t>  </a:t>
            </a:r>
            <a:r>
              <a:rPr lang="bg-BG" sz="2800" b="1" dirty="0" smtClean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МОДЕЛ 1</a:t>
            </a:r>
            <a:r>
              <a:rPr lang="bg-BG" sz="28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Гражданска енергийна общност (ГЕО)</a:t>
            </a:r>
            <a:endParaRPr lang="bg-BG" sz="2800" b="1" i="1" dirty="0">
              <a:solidFill>
                <a:srgbClr val="269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8BF18-EA3F-AEED-3F9E-41A0250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66807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"Нови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участници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пазара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нови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видове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членска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структура,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изисквания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за управление и цел"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(определено в: Директива за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вътрешния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пазар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електроенергия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(ЕС) 2019/944 /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юни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2019 г.)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Управление: отворено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доброволно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Собственост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контрол: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граждани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местни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власти и СМП;</a:t>
            </a: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Цел: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социални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икономически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екологични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ползи, а не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финансови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печалби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Географски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обхват : не е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задължително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да е в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едно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също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географско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местоположение</a:t>
            </a: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Технология: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неутрална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както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възобновяема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така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изкопаеми</a:t>
            </a:r>
            <a:r>
              <a:rPr lang="ru-RU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горива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Дейности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производство,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разпределение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потребление,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споделяне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агрегиране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съхранение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електроенергия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топлинна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енергия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както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енергийна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ефективност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зареждане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електрически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превозни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средства 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други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търговски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услуги;</a:t>
            </a:r>
          </a:p>
          <a:p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Участници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ФЛ и ЮЛ</a:t>
            </a: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Автономност: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вземането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на решения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следва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бъде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ограничено до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онези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членове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акционери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не се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занимават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основно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търговска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и за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енергийният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сектор не е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основна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област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икономическа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69864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effectLst/>
              </a:rPr>
              <a:t>  </a:t>
            </a:r>
            <a:br>
              <a:rPr lang="bg-BG" sz="2400" b="1" dirty="0">
                <a:effectLst/>
              </a:rPr>
            </a:br>
            <a:r>
              <a:rPr lang="bg-BG" sz="31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МОДЕЛ 2: О</a:t>
            </a:r>
            <a:r>
              <a:rPr lang="ru-RU" sz="3100" b="1" dirty="0" err="1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бщност</a:t>
            </a:r>
            <a:r>
              <a:rPr lang="ru-RU" sz="31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3100" b="1" dirty="0" err="1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възобновяема</a:t>
            </a:r>
            <a:r>
              <a:rPr lang="ru-RU" sz="31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b="1" dirty="0" err="1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енергия</a:t>
            </a:r>
            <a:r>
              <a:rPr lang="ru-RU" sz="31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(ОВЕ)</a:t>
            </a:r>
            <a:br>
              <a:rPr lang="ru-RU" sz="3100" b="1" dirty="0">
                <a:solidFill>
                  <a:srgbClr val="26910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bg-BG" sz="3100" b="1" i="1" dirty="0">
              <a:solidFill>
                <a:srgbClr val="269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CB56E-3EE6-D6F6-5A0A-0575D756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Цел: </a:t>
            </a:r>
            <a:r>
              <a:rPr lang="ru-RU" sz="1800" b="1" dirty="0" err="1">
                <a:solidFill>
                  <a:schemeClr val="tx1"/>
                </a:solidFill>
              </a:rPr>
              <a:t>Повишаване</a:t>
            </a:r>
            <a:r>
              <a:rPr lang="ru-RU" sz="1800" b="1" dirty="0">
                <a:solidFill>
                  <a:schemeClr val="tx1"/>
                </a:solidFill>
              </a:rPr>
              <a:t> на дела на </a:t>
            </a:r>
            <a:r>
              <a:rPr lang="ru-RU" sz="1800" b="1" dirty="0" err="1">
                <a:solidFill>
                  <a:schemeClr val="tx1"/>
                </a:solidFill>
              </a:rPr>
              <a:t>на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възобновяемата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енергия</a:t>
            </a:r>
            <a:r>
              <a:rPr lang="ru-RU" sz="1800" b="1" dirty="0">
                <a:solidFill>
                  <a:schemeClr val="tx1"/>
                </a:solidFill>
              </a:rPr>
              <a:t> (Директива на ЕС 2018/2001 </a:t>
            </a:r>
            <a:r>
              <a:rPr lang="ru-RU" sz="1800" b="1" dirty="0" err="1">
                <a:solidFill>
                  <a:schemeClr val="tx1"/>
                </a:solidFill>
              </a:rPr>
              <a:t>относно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енергията</a:t>
            </a:r>
            <a:r>
              <a:rPr lang="ru-RU" sz="1800" b="1" dirty="0">
                <a:solidFill>
                  <a:schemeClr val="tx1"/>
                </a:solidFill>
              </a:rPr>
              <a:t> от </a:t>
            </a:r>
            <a:r>
              <a:rPr lang="ru-RU" sz="1800" b="1" dirty="0" err="1">
                <a:solidFill>
                  <a:schemeClr val="tx1"/>
                </a:solidFill>
              </a:rPr>
              <a:t>възобновяеми</a:t>
            </a:r>
            <a:r>
              <a:rPr lang="ru-RU" sz="1800" b="1" dirty="0">
                <a:solidFill>
                  <a:schemeClr val="tx1"/>
                </a:solidFill>
              </a:rPr>
              <a:t> източници [</a:t>
            </a:r>
            <a:r>
              <a:rPr lang="ru-RU" sz="1800" b="1" dirty="0" err="1">
                <a:solidFill>
                  <a:schemeClr val="tx1"/>
                </a:solidFill>
              </a:rPr>
              <a:t>декември</a:t>
            </a:r>
            <a:r>
              <a:rPr lang="ru-RU" sz="1800" b="1" dirty="0">
                <a:solidFill>
                  <a:schemeClr val="tx1"/>
                </a:solidFill>
              </a:rPr>
              <a:t> 2018 г.] и ЗЕВИ [ДВ, </a:t>
            </a:r>
            <a:r>
              <a:rPr lang="ru-RU" sz="1800" b="1" dirty="0" err="1">
                <a:solidFill>
                  <a:schemeClr val="tx1"/>
                </a:solidFill>
              </a:rPr>
              <a:t>бр</a:t>
            </a:r>
            <a:r>
              <a:rPr lang="ru-RU" sz="1800" b="1" dirty="0">
                <a:solidFill>
                  <a:schemeClr val="tx1"/>
                </a:solidFill>
              </a:rPr>
              <a:t>. 86 от 2023 г., в сила от 13.10.2023 г.] )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Управление: отворено и </a:t>
            </a:r>
            <a:r>
              <a:rPr lang="ru-RU" sz="1800" b="1" dirty="0" err="1">
                <a:solidFill>
                  <a:schemeClr val="tx1"/>
                </a:solidFill>
              </a:rPr>
              <a:t>доброволно</a:t>
            </a:r>
            <a:r>
              <a:rPr lang="ru-RU" sz="1800" b="1" dirty="0">
                <a:solidFill>
                  <a:schemeClr val="tx1"/>
                </a:solidFill>
              </a:rPr>
              <a:t>;</a:t>
            </a:r>
          </a:p>
          <a:p>
            <a:r>
              <a:rPr lang="ru-RU" sz="1800" b="1" dirty="0" err="1">
                <a:solidFill>
                  <a:schemeClr val="tx1"/>
                </a:solidFill>
              </a:rPr>
              <a:t>Собственост</a:t>
            </a:r>
            <a:r>
              <a:rPr lang="ru-RU" sz="1800" b="1" dirty="0">
                <a:solidFill>
                  <a:schemeClr val="tx1"/>
                </a:solidFill>
              </a:rPr>
              <a:t> и контрол: </a:t>
            </a:r>
            <a:r>
              <a:rPr lang="ru-RU" sz="1800" b="1" dirty="0" err="1">
                <a:solidFill>
                  <a:schemeClr val="tx1"/>
                </a:solidFill>
              </a:rPr>
              <a:t>граждани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местни</a:t>
            </a:r>
            <a:r>
              <a:rPr lang="ru-RU" sz="1800" b="1" dirty="0">
                <a:solidFill>
                  <a:schemeClr val="tx1"/>
                </a:solidFill>
              </a:rPr>
              <a:t> власти и малки предприятия;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Цел: </a:t>
            </a:r>
            <a:r>
              <a:rPr lang="ru-RU" sz="1800" b="1" dirty="0" err="1">
                <a:solidFill>
                  <a:schemeClr val="tx1"/>
                </a:solidFill>
              </a:rPr>
              <a:t>социални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икономически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err="1">
                <a:solidFill>
                  <a:schemeClr val="tx1"/>
                </a:solidFill>
              </a:rPr>
              <a:t>екологични</a:t>
            </a:r>
            <a:r>
              <a:rPr lang="ru-RU" sz="1800" b="1" dirty="0">
                <a:solidFill>
                  <a:schemeClr val="tx1"/>
                </a:solidFill>
              </a:rPr>
              <a:t> ползи, а не </a:t>
            </a:r>
            <a:r>
              <a:rPr lang="ru-RU" sz="1800" b="1" dirty="0" err="1">
                <a:solidFill>
                  <a:schemeClr val="tx1"/>
                </a:solidFill>
              </a:rPr>
              <a:t>финансови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печалби</a:t>
            </a:r>
            <a:r>
              <a:rPr lang="ru-RU" sz="1800" b="1" dirty="0">
                <a:solidFill>
                  <a:schemeClr val="tx1"/>
                </a:solidFill>
              </a:rPr>
              <a:t>;</a:t>
            </a:r>
          </a:p>
          <a:p>
            <a:r>
              <a:rPr lang="ru-RU" sz="1800" b="1" dirty="0" err="1">
                <a:solidFill>
                  <a:schemeClr val="tx1"/>
                </a:solidFill>
              </a:rPr>
              <a:t>Географски</a:t>
            </a:r>
            <a:r>
              <a:rPr lang="ru-RU" sz="1800" b="1" dirty="0">
                <a:solidFill>
                  <a:schemeClr val="tx1"/>
                </a:solidFill>
              </a:rPr>
              <a:t> обхват: </a:t>
            </a:r>
            <a:r>
              <a:rPr lang="ru-RU" sz="1800" b="1" dirty="0" err="1">
                <a:solidFill>
                  <a:schemeClr val="tx1"/>
                </a:solidFill>
              </a:rPr>
              <a:t>местни</a:t>
            </a:r>
            <a:r>
              <a:rPr lang="ru-RU" sz="1800" b="1" dirty="0">
                <a:solidFill>
                  <a:schemeClr val="tx1"/>
                </a:solidFill>
              </a:rPr>
              <a:t> общности, </a:t>
            </a:r>
            <a:r>
              <a:rPr lang="ru-RU" sz="1800" b="1" dirty="0" err="1">
                <a:solidFill>
                  <a:schemeClr val="tx1"/>
                </a:solidFill>
              </a:rPr>
              <a:t>организирани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близост</a:t>
            </a:r>
            <a:r>
              <a:rPr lang="ru-RU" sz="1800" b="1" dirty="0">
                <a:solidFill>
                  <a:schemeClr val="tx1"/>
                </a:solidFill>
              </a:rPr>
              <a:t> до </a:t>
            </a:r>
            <a:r>
              <a:rPr lang="ru-RU" sz="1800" b="1" dirty="0" err="1">
                <a:solidFill>
                  <a:schemeClr val="tx1"/>
                </a:solidFill>
              </a:rPr>
              <a:t>проекти</a:t>
            </a:r>
            <a:r>
              <a:rPr lang="ru-RU" sz="1800" b="1" dirty="0">
                <a:solidFill>
                  <a:schemeClr val="tx1"/>
                </a:solidFill>
              </a:rPr>
              <a:t> за ВЕИ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Технология: </a:t>
            </a:r>
            <a:r>
              <a:rPr lang="ru-RU" sz="1800" b="1" dirty="0" err="1">
                <a:solidFill>
                  <a:schemeClr val="tx1"/>
                </a:solidFill>
              </a:rPr>
              <a:t>всички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форми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възобновяема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енергия</a:t>
            </a:r>
            <a:r>
              <a:rPr lang="ru-RU" sz="1800" b="1" dirty="0">
                <a:solidFill>
                  <a:schemeClr val="tx1"/>
                </a:solidFill>
              </a:rPr>
              <a:t> в сектора на </a:t>
            </a:r>
            <a:r>
              <a:rPr lang="ru-RU" sz="1800" b="1" dirty="0" err="1">
                <a:solidFill>
                  <a:schemeClr val="tx1"/>
                </a:solidFill>
              </a:rPr>
              <a:t>електроенергията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err="1">
                <a:solidFill>
                  <a:schemeClr val="accent1"/>
                </a:solidFill>
              </a:rPr>
              <a:t>топлинната</a:t>
            </a:r>
            <a:r>
              <a:rPr lang="ru-RU" sz="1800" b="1" dirty="0">
                <a:solidFill>
                  <a:schemeClr val="accent1"/>
                </a:solidFill>
              </a:rPr>
              <a:t> </a:t>
            </a:r>
            <a:r>
              <a:rPr lang="ru-RU" sz="1800" b="1" dirty="0" err="1">
                <a:solidFill>
                  <a:schemeClr val="accent1"/>
                </a:solidFill>
              </a:rPr>
              <a:t>енергия</a:t>
            </a:r>
            <a:r>
              <a:rPr lang="en-US" sz="1800" b="1" dirty="0">
                <a:solidFill>
                  <a:schemeClr val="accent1"/>
                </a:solidFill>
              </a:rPr>
              <a:t>;</a:t>
            </a:r>
            <a:endParaRPr lang="ru-RU" sz="1800" b="1" dirty="0">
              <a:solidFill>
                <a:schemeClr val="accent1"/>
              </a:solidFill>
            </a:endParaRPr>
          </a:p>
          <a:p>
            <a:r>
              <a:rPr lang="ru-RU" sz="1800" b="1" dirty="0" err="1">
                <a:solidFill>
                  <a:schemeClr val="tx1"/>
                </a:solidFill>
              </a:rPr>
              <a:t>Дейности</a:t>
            </a:r>
            <a:r>
              <a:rPr lang="ru-RU" sz="1800" b="1" dirty="0">
                <a:solidFill>
                  <a:schemeClr val="tx1"/>
                </a:solidFill>
              </a:rPr>
              <a:t>: производство, </a:t>
            </a:r>
            <a:r>
              <a:rPr lang="ru-RU" sz="1800" b="1" dirty="0" err="1">
                <a:solidFill>
                  <a:schemeClr val="tx1"/>
                </a:solidFill>
              </a:rPr>
              <a:t>разпределение</a:t>
            </a:r>
            <a:r>
              <a:rPr lang="ru-RU" sz="1800" b="1" dirty="0">
                <a:solidFill>
                  <a:schemeClr val="tx1"/>
                </a:solidFill>
              </a:rPr>
              <a:t>, потребление, </a:t>
            </a:r>
            <a:r>
              <a:rPr lang="ru-RU" sz="1800" b="1" dirty="0" err="1">
                <a:solidFill>
                  <a:schemeClr val="tx1"/>
                </a:solidFill>
              </a:rPr>
              <a:t>съхранение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продажба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агрегиране</a:t>
            </a:r>
            <a:r>
              <a:rPr lang="ru-RU" sz="1800" b="1" dirty="0">
                <a:solidFill>
                  <a:schemeClr val="tx1"/>
                </a:solidFill>
              </a:rPr>
              <a:t>, доставка и </a:t>
            </a:r>
            <a:r>
              <a:rPr lang="ru-RU" sz="1800" b="1" dirty="0" err="1">
                <a:solidFill>
                  <a:schemeClr val="tx1"/>
                </a:solidFill>
              </a:rPr>
              <a:t>съвместно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използване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енергия</a:t>
            </a:r>
            <a:r>
              <a:rPr lang="ru-RU" sz="1800" b="1" dirty="0">
                <a:solidFill>
                  <a:schemeClr val="tx1"/>
                </a:solidFill>
              </a:rPr>
              <a:t> от </a:t>
            </a:r>
            <a:r>
              <a:rPr lang="ru-RU" sz="1800" b="1" dirty="0" err="1">
                <a:solidFill>
                  <a:schemeClr val="tx1"/>
                </a:solidFill>
              </a:rPr>
              <a:t>възобновяеми</a:t>
            </a:r>
            <a:r>
              <a:rPr lang="ru-RU" sz="1800" b="1" dirty="0">
                <a:solidFill>
                  <a:schemeClr val="tx1"/>
                </a:solidFill>
              </a:rPr>
              <a:t> източници, </a:t>
            </a:r>
            <a:r>
              <a:rPr lang="ru-RU" sz="1800" b="1" dirty="0" err="1">
                <a:solidFill>
                  <a:schemeClr val="tx1"/>
                </a:solidFill>
              </a:rPr>
              <a:t>както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err="1">
                <a:solidFill>
                  <a:schemeClr val="tx1"/>
                </a:solidFill>
              </a:rPr>
              <a:t>търговски</a:t>
            </a:r>
            <a:r>
              <a:rPr lang="ru-RU" sz="1800" b="1" dirty="0">
                <a:solidFill>
                  <a:schemeClr val="tx1"/>
                </a:solidFill>
              </a:rPr>
              <a:t> услуги;</a:t>
            </a:r>
          </a:p>
          <a:p>
            <a:r>
              <a:rPr lang="ru-RU" sz="1800" b="1" dirty="0" err="1">
                <a:solidFill>
                  <a:schemeClr val="tx1"/>
                </a:solidFill>
              </a:rPr>
              <a:t>Участници</a:t>
            </a:r>
            <a:r>
              <a:rPr lang="ru-RU" sz="1800" b="1" dirty="0">
                <a:solidFill>
                  <a:schemeClr val="tx1"/>
                </a:solidFill>
              </a:rPr>
              <a:t> : ФЛ, ЮЛ, </a:t>
            </a:r>
            <a:r>
              <a:rPr lang="ru-RU" sz="1800" b="1" dirty="0" err="1">
                <a:solidFill>
                  <a:schemeClr val="tx1"/>
                </a:solidFill>
              </a:rPr>
              <a:t>местни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органи</a:t>
            </a:r>
            <a:r>
              <a:rPr lang="ru-RU" sz="1800" b="1" dirty="0">
                <a:solidFill>
                  <a:schemeClr val="tx1"/>
                </a:solidFill>
              </a:rPr>
              <a:t>;</a:t>
            </a:r>
          </a:p>
          <a:p>
            <a:r>
              <a:rPr lang="ru-RU" sz="1800" b="1" dirty="0" err="1">
                <a:solidFill>
                  <a:schemeClr val="accent1"/>
                </a:solidFill>
              </a:rPr>
              <a:t>Достъпност</a:t>
            </a:r>
            <a:r>
              <a:rPr lang="ru-RU" sz="1800" b="1" dirty="0">
                <a:solidFill>
                  <a:schemeClr val="accent1"/>
                </a:solidFill>
              </a:rPr>
              <a:t> за </a:t>
            </a:r>
            <a:r>
              <a:rPr lang="ru-RU" sz="1800" b="1" dirty="0" err="1">
                <a:solidFill>
                  <a:schemeClr val="accent1"/>
                </a:solidFill>
              </a:rPr>
              <a:t>домакинства</a:t>
            </a:r>
            <a:r>
              <a:rPr lang="ru-RU" sz="1800" b="1" dirty="0">
                <a:solidFill>
                  <a:schemeClr val="accent1"/>
                </a:solidFill>
              </a:rPr>
              <a:t> с </a:t>
            </a:r>
            <a:r>
              <a:rPr lang="ru-RU" sz="1800" b="1" dirty="0" err="1">
                <a:solidFill>
                  <a:schemeClr val="accent1"/>
                </a:solidFill>
              </a:rPr>
              <a:t>ниски</a:t>
            </a:r>
            <a:r>
              <a:rPr lang="ru-RU" sz="1800" b="1" dirty="0">
                <a:solidFill>
                  <a:schemeClr val="accent1"/>
                </a:solidFill>
              </a:rPr>
              <a:t> доходи или </a:t>
            </a:r>
            <a:r>
              <a:rPr lang="ru-RU" sz="1800" b="1" dirty="0" err="1">
                <a:solidFill>
                  <a:schemeClr val="accent1"/>
                </a:solidFill>
              </a:rPr>
              <a:t>уязвими</a:t>
            </a:r>
            <a:r>
              <a:rPr lang="ru-RU" sz="1800" b="1" dirty="0">
                <a:solidFill>
                  <a:schemeClr val="accent1"/>
                </a:solidFill>
              </a:rPr>
              <a:t> </a:t>
            </a:r>
            <a:r>
              <a:rPr lang="ru-RU" sz="1800" b="1" dirty="0" err="1">
                <a:solidFill>
                  <a:schemeClr val="accent1"/>
                </a:solidFill>
              </a:rPr>
              <a:t>домакинства</a:t>
            </a:r>
            <a:r>
              <a:rPr lang="ru-RU" sz="1800" b="1" dirty="0">
                <a:solidFill>
                  <a:schemeClr val="tx1"/>
                </a:solidFill>
              </a:rPr>
              <a:t>;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Автономност:  </a:t>
            </a:r>
            <a:r>
              <a:rPr lang="ru-RU" sz="1800" b="1" dirty="0" err="1">
                <a:solidFill>
                  <a:schemeClr val="tx1"/>
                </a:solidFill>
              </a:rPr>
              <a:t>независимост</a:t>
            </a:r>
            <a:r>
              <a:rPr lang="ru-RU" sz="1800" b="1" dirty="0">
                <a:solidFill>
                  <a:schemeClr val="tx1"/>
                </a:solidFill>
              </a:rPr>
              <a:t> от </a:t>
            </a:r>
            <a:r>
              <a:rPr lang="ru-RU" sz="1800" b="1" dirty="0" err="1">
                <a:solidFill>
                  <a:schemeClr val="tx1"/>
                </a:solidFill>
              </a:rPr>
              <a:t>отделните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членове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err="1">
                <a:solidFill>
                  <a:schemeClr val="tx1"/>
                </a:solidFill>
              </a:rPr>
              <a:t>други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традиционни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участници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пазара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които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участват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общността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като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членове</a:t>
            </a:r>
            <a:r>
              <a:rPr lang="ru-RU" sz="1800" b="1" dirty="0">
                <a:solidFill>
                  <a:schemeClr val="tx1"/>
                </a:solidFill>
              </a:rPr>
              <a:t> или </a:t>
            </a:r>
            <a:r>
              <a:rPr lang="ru-RU" sz="1800" b="1" dirty="0" err="1">
                <a:solidFill>
                  <a:schemeClr val="tx1"/>
                </a:solidFill>
              </a:rPr>
              <a:t>акционери</a:t>
            </a:r>
            <a:r>
              <a:rPr lang="ru-RU" sz="1800" b="1" dirty="0">
                <a:solidFill>
                  <a:schemeClr val="tx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3068077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792087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НЕДОСТАТЪЦИ И БАРИЕРИ -1</a:t>
            </a:r>
            <a:r>
              <a:rPr lang="bg-B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bg-BG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5157192"/>
          </a:xfrm>
        </p:spPr>
        <p:txBody>
          <a:bodyPr>
            <a:normAutofit/>
          </a:bodyPr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Отсъствие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като приоритет </a:t>
            </a:r>
            <a:r>
              <a:rPr lang="bg-BG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Енергийната стратегия като един от двата основни стълба на развитие на енергетиката, особено за топлинната енергия и енергията за охлаждане;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Липса на стимули от държавата (например съфинансиране с държавни средства на скъпите топлоразпределителни мрежи</a:t>
            </a: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Трудности при финансиране и липса на система и достъп до евтини кредитни ресурси. </a:t>
            </a: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Crowd financing-a</a:t>
            </a:r>
            <a:r>
              <a:rPr lang="bg-BG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не може да бъде основния движещ фактор и да доведе до масово създаване на ЕО;</a:t>
            </a:r>
            <a:endParaRPr lang="bg-BG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27321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44625"/>
            <a:ext cx="8839200" cy="792087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НЕДОСТАТЪЦИ И БАРИЕРИ-2</a:t>
            </a:r>
            <a:r>
              <a:rPr lang="bg-B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bg-BG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8991600" cy="5301208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bg-BG" sz="28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Липса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представителство на национално ниво: структура обединяваща различните ЕО и защитаваща интересите им, включително при промени в нормативната уредба, при спорове и арбитражи; 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Ограничения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възможностите за експорт на свръх-произведената енергия от </a:t>
            </a: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ЕО;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Отсъствие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международен обмен и контакти на общността на ЕО в България.</a:t>
            </a:r>
          </a:p>
        </p:txBody>
      </p:sp>
    </p:spTree>
    <p:extLst>
      <p:ext uri="{BB962C8B-B14F-4D97-AF65-F5344CB8AC3E}">
        <p14:creationId xmlns:p14="http://schemas.microsoft.com/office/powerpoint/2010/main" val="3388656115"/>
      </p:ext>
    </p:extLst>
  </p:cSld>
  <p:clrMapOvr>
    <a:masterClrMapping/>
  </p:clrMapOvr>
  <p:transition>
    <p:dissolve/>
    <p:sndAc>
      <p:stSnd>
        <p:snd r:embed="rId3" name="cashreg.wav"/>
      </p:stSnd>
    </p:sndAc>
  </p:transition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13349</TotalTime>
  <Words>1933</Words>
  <Application>Microsoft Office PowerPoint</Application>
  <PresentationFormat>On-screen Show (4:3)</PresentationFormat>
  <Paragraphs>170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Constantia</vt:lpstr>
      <vt:lpstr>Symbol</vt:lpstr>
      <vt:lpstr>Times New Roman</vt:lpstr>
      <vt:lpstr>Wingdings</vt:lpstr>
      <vt:lpstr>Wingdings 2</vt:lpstr>
      <vt:lpstr>Metropolitan</vt:lpstr>
      <vt:lpstr>  КЕОБ – ЦЕЛИ И ПРЕДЛАГАНИ УСЛУГИ: БАРИЕРИ ПРЕД РАЗВИТИЕТО И ПРЕДЛОЖЕНИЯ ЗА РЕШЕНИЯ  </vt:lpstr>
      <vt:lpstr>Съдържание</vt:lpstr>
      <vt:lpstr>PowerPoint Presentation</vt:lpstr>
      <vt:lpstr>   Видове енергийни общности в България    </vt:lpstr>
      <vt:lpstr> Дефиниция за енергийна общност (кооператив) - 2 вида</vt:lpstr>
      <vt:lpstr>  МОДЕЛ 1: Гражданска енергийна общност (ГЕО)</vt:lpstr>
      <vt:lpstr>   МОДЕЛ 2: Общност за възобновяема енергия (ОВЕ) </vt:lpstr>
      <vt:lpstr>   НЕДОСТАТЪЦИ И БАРИЕРИ -1   </vt:lpstr>
      <vt:lpstr>   НЕДОСТАТЪЦИ И БАРИЕРИ-2   </vt:lpstr>
      <vt:lpstr>   НЕДОСТАТЪЦИ И БАРИЕРИ-3   </vt:lpstr>
      <vt:lpstr>   РАЗРАБОТКИ НА КЕОБ   </vt:lpstr>
      <vt:lpstr>Еволюция на енергийния бизнес модел</vt:lpstr>
      <vt:lpstr>   ЦЕЛИ НА КЕОБ - нови аспекти </vt:lpstr>
      <vt:lpstr>  НАРЪЧНИК ЗА ОРГАНИЗАЦИЯ И УПРАВЛЕНИЕ НА ОБЩНОСТНИ ПРОЕКТИ (НОУП)</vt:lpstr>
      <vt:lpstr>  НОУП – процедура 1: Създаване на инициативен комитет</vt:lpstr>
      <vt:lpstr>  НОУП – процедура 2: Създаване на ЕО</vt:lpstr>
      <vt:lpstr>НОУП-процедура 3: подготовка на общностни проекти (1)</vt:lpstr>
      <vt:lpstr>НОУП-процедура 3: подготовка на общностни проекти (2)</vt:lpstr>
      <vt:lpstr>НОУП-процедура 3: подготовка на общностни проекти (3)</vt:lpstr>
      <vt:lpstr>НОУП-процедура 4: инженерна подготовка на проектите и пускане в експлоатация (1)</vt:lpstr>
      <vt:lpstr>НОУП-процедура 4: инженерна подготовка на проектите и пускане в експлоатация (2)</vt:lpstr>
      <vt:lpstr>Благодаря за вниманието!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Tassev</dc:creator>
  <cp:lastModifiedBy>Aberon</cp:lastModifiedBy>
  <cp:revision>465</cp:revision>
  <dcterms:created xsi:type="dcterms:W3CDTF">2012-06-19T14:47:09Z</dcterms:created>
  <dcterms:modified xsi:type="dcterms:W3CDTF">2024-07-16T14:02:05Z</dcterms:modified>
</cp:coreProperties>
</file>