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</p:sldMasterIdLst>
  <p:notesMasterIdLst>
    <p:notesMasterId r:id="rId17"/>
  </p:notesMasterIdLst>
  <p:sldIdLst>
    <p:sldId id="541" r:id="rId4"/>
    <p:sldId id="583" r:id="rId5"/>
    <p:sldId id="585" r:id="rId6"/>
    <p:sldId id="618" r:id="rId7"/>
    <p:sldId id="627" r:id="rId8"/>
    <p:sldId id="628" r:id="rId9"/>
    <p:sldId id="621" r:id="rId10"/>
    <p:sldId id="623" r:id="rId11"/>
    <p:sldId id="625" r:id="rId12"/>
    <p:sldId id="622" r:id="rId13"/>
    <p:sldId id="624" r:id="rId14"/>
    <p:sldId id="629" r:id="rId15"/>
    <p:sldId id="577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3DA"/>
    <a:srgbClr val="009296"/>
    <a:srgbClr val="336699"/>
    <a:srgbClr val="00DDE2"/>
    <a:srgbClr val="5984A7"/>
    <a:srgbClr val="A7B6C9"/>
    <a:srgbClr val="88B0D8"/>
    <a:srgbClr val="2378AD"/>
    <a:srgbClr val="4BD0FF"/>
    <a:srgbClr val="869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83372" autoAdjust="0"/>
  </p:normalViewPr>
  <p:slideViewPr>
    <p:cSldViewPr snapToGrid="0">
      <p:cViewPr varScale="1">
        <p:scale>
          <a:sx n="92" d="100"/>
          <a:sy n="92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C1EB2-C6EC-47D9-B778-49A32B99D71A}" type="datetimeFigureOut">
              <a:rPr lang="bg-BG" smtClean="0"/>
              <a:t>17.7.2024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6A667-D58A-4862-8762-BCABBDF9EBE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413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56FEF-B133-48F4-8F43-63BF7DA183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036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bg-BG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0EF04-1916-4433-B9CF-391CBC0E1ED3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708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6A667-D58A-4862-8762-BCABBDF9EBE4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759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0EF04-1916-4433-B9CF-391CBC0E1ED3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725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hangingPunct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A667-D58A-4862-8762-BCABBDF9EBE4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8815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A667-D58A-4862-8762-BCABBDF9EBE4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970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A667-D58A-4862-8762-BCABBDF9EBE4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336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A667-D58A-4862-8762-BCABBDF9EBE4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300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A667-D58A-4862-8762-BCABBDF9EBE4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943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6A667-D58A-4862-8762-BCABBDF9EBE4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00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3132139" y="3068638"/>
            <a:ext cx="575945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 sz="1350"/>
          </a:p>
        </p:txBody>
      </p:sp>
      <p:pic>
        <p:nvPicPr>
          <p:cNvPr id="5" name="Picture 13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841376" y="1282702"/>
            <a:ext cx="76676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bg-BG" altLang="en-US" sz="1275">
                <a:solidFill>
                  <a:srgbClr val="000099"/>
                </a:solidFill>
              </a:rPr>
              <a:t>АГЕНЦИЯ ЗА УСТОЙЧИВО ЕНЕРГИЙНО РАЗВ</a:t>
            </a:r>
            <a:r>
              <a:rPr lang="en-US" altLang="en-US" sz="1275">
                <a:solidFill>
                  <a:srgbClr val="000099"/>
                </a:solidFill>
              </a:rPr>
              <a:t>И</a:t>
            </a:r>
            <a:r>
              <a:rPr lang="bg-BG" altLang="en-US" sz="1275">
                <a:solidFill>
                  <a:srgbClr val="000099"/>
                </a:solidFill>
              </a:rPr>
              <a:t>Т</a:t>
            </a:r>
            <a:r>
              <a:rPr lang="en-US" altLang="en-US" sz="1275">
                <a:solidFill>
                  <a:srgbClr val="000099"/>
                </a:solidFill>
              </a:rPr>
              <a:t>И</a:t>
            </a:r>
            <a:r>
              <a:rPr lang="bg-BG" altLang="en-US" sz="1275">
                <a:solidFill>
                  <a:srgbClr val="000099"/>
                </a:solidFill>
              </a:rPr>
              <a:t>Е</a:t>
            </a:r>
            <a:endParaRPr lang="en-US" altLang="en-US" sz="1275">
              <a:solidFill>
                <a:srgbClr val="000099"/>
              </a:solidFill>
            </a:endParaRPr>
          </a:p>
        </p:txBody>
      </p:sp>
      <p:sp>
        <p:nvSpPr>
          <p:cNvPr id="7" name="Freeform 17"/>
          <p:cNvSpPr>
            <a:spLocks noChangeArrowheads="1"/>
          </p:cNvSpPr>
          <p:nvPr userDrawn="1"/>
        </p:nvSpPr>
        <p:spPr bwMode="auto">
          <a:xfrm rot="10800000">
            <a:off x="3132139" y="5308600"/>
            <a:ext cx="575945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 sz="1350"/>
          </a:p>
        </p:txBody>
      </p:sp>
      <p:pic>
        <p:nvPicPr>
          <p:cNvPr id="8" name="Picture 12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341440"/>
            <a:ext cx="6651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6" y="3141663"/>
            <a:ext cx="5689600" cy="1511300"/>
          </a:xfrm>
        </p:spPr>
        <p:txBody>
          <a:bodyPr/>
          <a:lstStyle>
            <a:lvl1pPr>
              <a:defRPr sz="1275" b="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57788"/>
            <a:ext cx="5689600" cy="990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125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3AED78-1E26-4772-93F5-63BEE21FB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6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D48A-D312-47DF-B4F9-7D2B99F4F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9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1" y="533403"/>
            <a:ext cx="197485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24" y="533403"/>
            <a:ext cx="5773737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5A14-DA61-45D9-945F-667B151DE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95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85824" y="533403"/>
            <a:ext cx="7900987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4FA2A-7C2D-46A9-9DA1-C6C006396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14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4" y="533402"/>
            <a:ext cx="7499350" cy="73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85814" y="1600203"/>
            <a:ext cx="3873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724" y="1600203"/>
            <a:ext cx="387508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charset="0"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charset="0"/>
              <a:buNone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charset="0"/>
              <a:buNone/>
              <a:defRPr b="0" smtClean="0"/>
            </a:lvl1pPr>
          </a:lstStyle>
          <a:p>
            <a:pPr>
              <a:defRPr/>
            </a:pPr>
            <a:fld id="{4C3B338B-4A16-4FE4-A03C-8D6DBA85C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95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3132139" y="3068638"/>
            <a:ext cx="575945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bg-BG" sz="1350" dirty="0">
              <a:solidFill>
                <a:srgbClr val="000000"/>
              </a:solidFill>
            </a:endParaRPr>
          </a:p>
        </p:txBody>
      </p:sp>
      <p:pic>
        <p:nvPicPr>
          <p:cNvPr id="5" name="Picture 13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841376" y="1282702"/>
            <a:ext cx="76676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bg-BG" altLang="en-US" sz="1275" dirty="0">
                <a:solidFill>
                  <a:srgbClr val="000099"/>
                </a:solidFill>
              </a:rPr>
              <a:t>АГЕНЦИЯ ЗА УСТОЙЧИВО ЕНЕРГИЙНО РАЗВ</a:t>
            </a:r>
            <a:r>
              <a:rPr lang="en-US" altLang="en-US" sz="1275" dirty="0">
                <a:solidFill>
                  <a:srgbClr val="000099"/>
                </a:solidFill>
              </a:rPr>
              <a:t>И</a:t>
            </a:r>
            <a:r>
              <a:rPr lang="bg-BG" altLang="en-US" sz="1275" dirty="0">
                <a:solidFill>
                  <a:srgbClr val="000099"/>
                </a:solidFill>
              </a:rPr>
              <a:t>Т</a:t>
            </a:r>
            <a:r>
              <a:rPr lang="en-US" altLang="en-US" sz="1275" dirty="0">
                <a:solidFill>
                  <a:srgbClr val="000099"/>
                </a:solidFill>
              </a:rPr>
              <a:t>И</a:t>
            </a:r>
            <a:r>
              <a:rPr lang="bg-BG" altLang="en-US" sz="1275" dirty="0">
                <a:solidFill>
                  <a:srgbClr val="000099"/>
                </a:solidFill>
              </a:rPr>
              <a:t>Е</a:t>
            </a:r>
            <a:endParaRPr lang="en-US" altLang="en-US" sz="1275" dirty="0">
              <a:solidFill>
                <a:srgbClr val="000099"/>
              </a:solidFill>
            </a:endParaRPr>
          </a:p>
        </p:txBody>
      </p:sp>
      <p:sp>
        <p:nvSpPr>
          <p:cNvPr id="7" name="Freeform 17"/>
          <p:cNvSpPr>
            <a:spLocks noChangeArrowheads="1"/>
          </p:cNvSpPr>
          <p:nvPr userDrawn="1"/>
        </p:nvSpPr>
        <p:spPr bwMode="auto">
          <a:xfrm rot="10800000">
            <a:off x="3132139" y="5308600"/>
            <a:ext cx="575945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bg-BG" sz="1350" dirty="0">
              <a:solidFill>
                <a:srgbClr val="000000"/>
              </a:solidFill>
            </a:endParaRPr>
          </a:p>
        </p:txBody>
      </p:sp>
      <p:pic>
        <p:nvPicPr>
          <p:cNvPr id="8" name="Picture 12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341440"/>
            <a:ext cx="6651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6" y="3141663"/>
            <a:ext cx="5689600" cy="1511300"/>
          </a:xfrm>
        </p:spPr>
        <p:txBody>
          <a:bodyPr/>
          <a:lstStyle>
            <a:lvl1pPr>
              <a:defRPr sz="1275" b="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57788"/>
            <a:ext cx="5689600" cy="990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125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E8D9-15E6-4162-9BC0-9A21592480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38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68A10-5D88-45C9-9700-3440702FC8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0997-393B-494F-A431-12A12F8494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2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4" y="1600202"/>
            <a:ext cx="38735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714" y="1600202"/>
            <a:ext cx="38750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6F44-92EC-4815-8B64-54E7751D83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7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EFE3B-4D0B-48C2-87EC-DE2F4DFB1B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6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0C85-C6C2-4799-B375-3D82E8DF42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0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8EA7C-B0B3-45EF-B03C-B140CA308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697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B707-BF8B-4DF4-A96B-42680252D4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40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7613F-BE18-4FBA-A3CB-C800FECFD3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28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E48C-497B-46DA-99D4-2035956C9A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11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00EF9-B71E-4E30-96F9-031C2A6B87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5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1" y="533402"/>
            <a:ext cx="197485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533402"/>
            <a:ext cx="5773737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5E15A-D2E1-4E21-801F-61F90CA111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4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85814" y="533402"/>
            <a:ext cx="7900987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85D1-7EF4-48D1-9E04-EE63496BBF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84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/>
          <p:nvPr/>
        </p:nvSpPr>
        <p:spPr>
          <a:xfrm>
            <a:off x="-2" y="3436573"/>
            <a:ext cx="3450249" cy="3421452"/>
          </a:xfrm>
          <a:custGeom>
            <a:avLst/>
            <a:gdLst/>
            <a:ahLst/>
            <a:cxnLst/>
            <a:rect l="l" t="t" r="r" b="b"/>
            <a:pathLst>
              <a:path w="67217" h="49992" extrusionOk="0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7"/>
          <p:cNvSpPr/>
          <p:nvPr/>
        </p:nvSpPr>
        <p:spPr>
          <a:xfrm>
            <a:off x="3576350" y="-670666"/>
            <a:ext cx="5567642" cy="7528839"/>
          </a:xfrm>
          <a:custGeom>
            <a:avLst/>
            <a:gdLst/>
            <a:ahLst/>
            <a:cxnLst/>
            <a:rect l="l" t="t" r="r" b="b"/>
            <a:pathLst>
              <a:path w="135055" h="136971" extrusionOk="0">
                <a:moveTo>
                  <a:pt x="1510" y="0"/>
                </a:moveTo>
                <a:lnTo>
                  <a:pt x="1294" y="419"/>
                </a:lnTo>
                <a:lnTo>
                  <a:pt x="1104" y="838"/>
                </a:lnTo>
                <a:lnTo>
                  <a:pt x="926" y="1282"/>
                </a:lnTo>
                <a:lnTo>
                  <a:pt x="761" y="1725"/>
                </a:lnTo>
                <a:lnTo>
                  <a:pt x="622" y="2182"/>
                </a:lnTo>
                <a:lnTo>
                  <a:pt x="495" y="2651"/>
                </a:lnTo>
                <a:lnTo>
                  <a:pt x="381" y="3134"/>
                </a:lnTo>
                <a:lnTo>
                  <a:pt x="292" y="3616"/>
                </a:lnTo>
                <a:lnTo>
                  <a:pt x="203" y="4110"/>
                </a:lnTo>
                <a:lnTo>
                  <a:pt x="140" y="4618"/>
                </a:lnTo>
                <a:lnTo>
                  <a:pt x="89" y="5112"/>
                </a:lnTo>
                <a:lnTo>
                  <a:pt x="51" y="5632"/>
                </a:lnTo>
                <a:lnTo>
                  <a:pt x="26" y="6140"/>
                </a:lnTo>
                <a:lnTo>
                  <a:pt x="13" y="6660"/>
                </a:lnTo>
                <a:lnTo>
                  <a:pt x="0" y="7180"/>
                </a:lnTo>
                <a:lnTo>
                  <a:pt x="13" y="7700"/>
                </a:lnTo>
                <a:lnTo>
                  <a:pt x="26" y="8220"/>
                </a:lnTo>
                <a:lnTo>
                  <a:pt x="51" y="8753"/>
                </a:lnTo>
                <a:lnTo>
                  <a:pt x="76" y="9273"/>
                </a:lnTo>
                <a:lnTo>
                  <a:pt x="114" y="9793"/>
                </a:lnTo>
                <a:lnTo>
                  <a:pt x="216" y="10820"/>
                </a:lnTo>
                <a:lnTo>
                  <a:pt x="330" y="11835"/>
                </a:lnTo>
                <a:lnTo>
                  <a:pt x="470" y="12837"/>
                </a:lnTo>
                <a:lnTo>
                  <a:pt x="622" y="13801"/>
                </a:lnTo>
                <a:lnTo>
                  <a:pt x="774" y="14727"/>
                </a:lnTo>
                <a:lnTo>
                  <a:pt x="926" y="15615"/>
                </a:lnTo>
                <a:lnTo>
                  <a:pt x="1040" y="16224"/>
                </a:lnTo>
                <a:lnTo>
                  <a:pt x="1180" y="16833"/>
                </a:lnTo>
                <a:lnTo>
                  <a:pt x="1332" y="17429"/>
                </a:lnTo>
                <a:lnTo>
                  <a:pt x="1497" y="18025"/>
                </a:lnTo>
                <a:lnTo>
                  <a:pt x="1675" y="18609"/>
                </a:lnTo>
                <a:lnTo>
                  <a:pt x="1878" y="19180"/>
                </a:lnTo>
                <a:lnTo>
                  <a:pt x="2093" y="19751"/>
                </a:lnTo>
                <a:lnTo>
                  <a:pt x="2321" y="20321"/>
                </a:lnTo>
                <a:lnTo>
                  <a:pt x="2575" y="20879"/>
                </a:lnTo>
                <a:lnTo>
                  <a:pt x="2829" y="21425"/>
                </a:lnTo>
                <a:lnTo>
                  <a:pt x="3108" y="21970"/>
                </a:lnTo>
                <a:lnTo>
                  <a:pt x="3400" y="22503"/>
                </a:lnTo>
                <a:lnTo>
                  <a:pt x="3704" y="23023"/>
                </a:lnTo>
                <a:lnTo>
                  <a:pt x="4034" y="23531"/>
                </a:lnTo>
                <a:lnTo>
                  <a:pt x="4364" y="24038"/>
                </a:lnTo>
                <a:lnTo>
                  <a:pt x="4706" y="24533"/>
                </a:lnTo>
                <a:lnTo>
                  <a:pt x="5074" y="25027"/>
                </a:lnTo>
                <a:lnTo>
                  <a:pt x="5442" y="25497"/>
                </a:lnTo>
                <a:lnTo>
                  <a:pt x="5835" y="25966"/>
                </a:lnTo>
                <a:lnTo>
                  <a:pt x="6241" y="26423"/>
                </a:lnTo>
                <a:lnTo>
                  <a:pt x="6647" y="26867"/>
                </a:lnTo>
                <a:lnTo>
                  <a:pt x="7078" y="27298"/>
                </a:lnTo>
                <a:lnTo>
                  <a:pt x="7510" y="27729"/>
                </a:lnTo>
                <a:lnTo>
                  <a:pt x="7966" y="28135"/>
                </a:lnTo>
                <a:lnTo>
                  <a:pt x="8423" y="28541"/>
                </a:lnTo>
                <a:lnTo>
                  <a:pt x="8905" y="28934"/>
                </a:lnTo>
                <a:lnTo>
                  <a:pt x="9387" y="29302"/>
                </a:lnTo>
                <a:lnTo>
                  <a:pt x="9882" y="29670"/>
                </a:lnTo>
                <a:lnTo>
                  <a:pt x="10389" y="30025"/>
                </a:lnTo>
                <a:lnTo>
                  <a:pt x="10909" y="30355"/>
                </a:lnTo>
                <a:lnTo>
                  <a:pt x="11429" y="30685"/>
                </a:lnTo>
                <a:lnTo>
                  <a:pt x="11975" y="31002"/>
                </a:lnTo>
                <a:lnTo>
                  <a:pt x="12799" y="31446"/>
                </a:lnTo>
                <a:lnTo>
                  <a:pt x="13636" y="31864"/>
                </a:lnTo>
                <a:lnTo>
                  <a:pt x="14486" y="32270"/>
                </a:lnTo>
                <a:lnTo>
                  <a:pt x="15349" y="32638"/>
                </a:lnTo>
                <a:lnTo>
                  <a:pt x="16224" y="32993"/>
                </a:lnTo>
                <a:lnTo>
                  <a:pt x="17099" y="33323"/>
                </a:lnTo>
                <a:lnTo>
                  <a:pt x="17987" y="33628"/>
                </a:lnTo>
                <a:lnTo>
                  <a:pt x="18888" y="33919"/>
                </a:lnTo>
                <a:lnTo>
                  <a:pt x="19788" y="34198"/>
                </a:lnTo>
                <a:lnTo>
                  <a:pt x="20702" y="34452"/>
                </a:lnTo>
                <a:lnTo>
                  <a:pt x="21615" y="34706"/>
                </a:lnTo>
                <a:lnTo>
                  <a:pt x="22528" y="34934"/>
                </a:lnTo>
                <a:lnTo>
                  <a:pt x="23454" y="35162"/>
                </a:lnTo>
                <a:lnTo>
                  <a:pt x="24393" y="35365"/>
                </a:lnTo>
                <a:lnTo>
                  <a:pt x="25319" y="35581"/>
                </a:lnTo>
                <a:lnTo>
                  <a:pt x="26258" y="35771"/>
                </a:lnTo>
                <a:lnTo>
                  <a:pt x="28135" y="36152"/>
                </a:lnTo>
                <a:lnTo>
                  <a:pt x="30012" y="36520"/>
                </a:lnTo>
                <a:lnTo>
                  <a:pt x="31890" y="36900"/>
                </a:lnTo>
                <a:lnTo>
                  <a:pt x="33754" y="37281"/>
                </a:lnTo>
                <a:lnTo>
                  <a:pt x="34693" y="37471"/>
                </a:lnTo>
                <a:lnTo>
                  <a:pt x="35619" y="37687"/>
                </a:lnTo>
                <a:lnTo>
                  <a:pt x="36532" y="37902"/>
                </a:lnTo>
                <a:lnTo>
                  <a:pt x="37446" y="38118"/>
                </a:lnTo>
                <a:lnTo>
                  <a:pt x="38359" y="38359"/>
                </a:lnTo>
                <a:lnTo>
                  <a:pt x="39260" y="38600"/>
                </a:lnTo>
                <a:lnTo>
                  <a:pt x="40160" y="38866"/>
                </a:lnTo>
                <a:lnTo>
                  <a:pt x="41048" y="39146"/>
                </a:lnTo>
                <a:lnTo>
                  <a:pt x="41568" y="39323"/>
                </a:lnTo>
                <a:lnTo>
                  <a:pt x="42101" y="39501"/>
                </a:lnTo>
                <a:lnTo>
                  <a:pt x="42621" y="39691"/>
                </a:lnTo>
                <a:lnTo>
                  <a:pt x="43141" y="39894"/>
                </a:lnTo>
                <a:lnTo>
                  <a:pt x="43674" y="40110"/>
                </a:lnTo>
                <a:lnTo>
                  <a:pt x="44194" y="40338"/>
                </a:lnTo>
                <a:lnTo>
                  <a:pt x="44714" y="40566"/>
                </a:lnTo>
                <a:lnTo>
                  <a:pt x="45247" y="40807"/>
                </a:lnTo>
                <a:lnTo>
                  <a:pt x="45767" y="41048"/>
                </a:lnTo>
                <a:lnTo>
                  <a:pt x="46287" y="41315"/>
                </a:lnTo>
                <a:lnTo>
                  <a:pt x="46794" y="41581"/>
                </a:lnTo>
                <a:lnTo>
                  <a:pt x="47314" y="41847"/>
                </a:lnTo>
                <a:lnTo>
                  <a:pt x="47822" y="42139"/>
                </a:lnTo>
                <a:lnTo>
                  <a:pt x="48329" y="42431"/>
                </a:lnTo>
                <a:lnTo>
                  <a:pt x="48824" y="42735"/>
                </a:lnTo>
                <a:lnTo>
                  <a:pt x="49331" y="43040"/>
                </a:lnTo>
                <a:lnTo>
                  <a:pt x="49813" y="43357"/>
                </a:lnTo>
                <a:lnTo>
                  <a:pt x="50308" y="43687"/>
                </a:lnTo>
                <a:lnTo>
                  <a:pt x="50790" y="44016"/>
                </a:lnTo>
                <a:lnTo>
                  <a:pt x="51259" y="44359"/>
                </a:lnTo>
                <a:lnTo>
                  <a:pt x="51729" y="44714"/>
                </a:lnTo>
                <a:lnTo>
                  <a:pt x="52185" y="45069"/>
                </a:lnTo>
                <a:lnTo>
                  <a:pt x="52642" y="45437"/>
                </a:lnTo>
                <a:lnTo>
                  <a:pt x="53086" y="45818"/>
                </a:lnTo>
                <a:lnTo>
                  <a:pt x="53530" y="46198"/>
                </a:lnTo>
                <a:lnTo>
                  <a:pt x="53961" y="46591"/>
                </a:lnTo>
                <a:lnTo>
                  <a:pt x="54380" y="46985"/>
                </a:lnTo>
                <a:lnTo>
                  <a:pt x="54786" y="47391"/>
                </a:lnTo>
                <a:lnTo>
                  <a:pt x="55192" y="47797"/>
                </a:lnTo>
                <a:lnTo>
                  <a:pt x="55572" y="48215"/>
                </a:lnTo>
                <a:lnTo>
                  <a:pt x="55953" y="48646"/>
                </a:lnTo>
                <a:lnTo>
                  <a:pt x="56321" y="49078"/>
                </a:lnTo>
                <a:lnTo>
                  <a:pt x="56676" y="49522"/>
                </a:lnTo>
                <a:lnTo>
                  <a:pt x="57018" y="49966"/>
                </a:lnTo>
                <a:lnTo>
                  <a:pt x="57361" y="50422"/>
                </a:lnTo>
                <a:lnTo>
                  <a:pt x="57678" y="50879"/>
                </a:lnTo>
                <a:lnTo>
                  <a:pt x="57982" y="51348"/>
                </a:lnTo>
                <a:lnTo>
                  <a:pt x="58274" y="51818"/>
                </a:lnTo>
                <a:lnTo>
                  <a:pt x="58553" y="52300"/>
                </a:lnTo>
                <a:lnTo>
                  <a:pt x="58819" y="52782"/>
                </a:lnTo>
                <a:lnTo>
                  <a:pt x="59061" y="53276"/>
                </a:lnTo>
                <a:lnTo>
                  <a:pt x="59302" y="53771"/>
                </a:lnTo>
                <a:lnTo>
                  <a:pt x="59517" y="54278"/>
                </a:lnTo>
                <a:lnTo>
                  <a:pt x="59720" y="54786"/>
                </a:lnTo>
                <a:lnTo>
                  <a:pt x="59898" y="55293"/>
                </a:lnTo>
                <a:lnTo>
                  <a:pt x="60075" y="55813"/>
                </a:lnTo>
                <a:lnTo>
                  <a:pt x="60215" y="56346"/>
                </a:lnTo>
                <a:lnTo>
                  <a:pt x="60354" y="56879"/>
                </a:lnTo>
                <a:lnTo>
                  <a:pt x="60469" y="57412"/>
                </a:lnTo>
                <a:lnTo>
                  <a:pt x="60557" y="57957"/>
                </a:lnTo>
                <a:lnTo>
                  <a:pt x="60646" y="58502"/>
                </a:lnTo>
                <a:lnTo>
                  <a:pt x="60697" y="59061"/>
                </a:lnTo>
                <a:lnTo>
                  <a:pt x="60735" y="59619"/>
                </a:lnTo>
                <a:lnTo>
                  <a:pt x="60748" y="60177"/>
                </a:lnTo>
                <a:lnTo>
                  <a:pt x="60748" y="60748"/>
                </a:lnTo>
                <a:lnTo>
                  <a:pt x="60722" y="61318"/>
                </a:lnTo>
                <a:lnTo>
                  <a:pt x="60684" y="61902"/>
                </a:lnTo>
                <a:lnTo>
                  <a:pt x="60608" y="62473"/>
                </a:lnTo>
                <a:lnTo>
                  <a:pt x="60519" y="63069"/>
                </a:lnTo>
                <a:lnTo>
                  <a:pt x="60405" y="63652"/>
                </a:lnTo>
                <a:lnTo>
                  <a:pt x="60266" y="64249"/>
                </a:lnTo>
                <a:lnTo>
                  <a:pt x="60113" y="64845"/>
                </a:lnTo>
                <a:lnTo>
                  <a:pt x="59923" y="65454"/>
                </a:lnTo>
                <a:lnTo>
                  <a:pt x="59720" y="66063"/>
                </a:lnTo>
                <a:lnTo>
                  <a:pt x="59568" y="66468"/>
                </a:lnTo>
                <a:lnTo>
                  <a:pt x="59403" y="66874"/>
                </a:lnTo>
                <a:lnTo>
                  <a:pt x="59225" y="67280"/>
                </a:lnTo>
                <a:lnTo>
                  <a:pt x="59035" y="67661"/>
                </a:lnTo>
                <a:lnTo>
                  <a:pt x="58845" y="68041"/>
                </a:lnTo>
                <a:lnTo>
                  <a:pt x="58642" y="68422"/>
                </a:lnTo>
                <a:lnTo>
                  <a:pt x="58426" y="68790"/>
                </a:lnTo>
                <a:lnTo>
                  <a:pt x="58211" y="69145"/>
                </a:lnTo>
                <a:lnTo>
                  <a:pt x="57982" y="69500"/>
                </a:lnTo>
                <a:lnTo>
                  <a:pt x="57754" y="69843"/>
                </a:lnTo>
                <a:lnTo>
                  <a:pt x="57500" y="70185"/>
                </a:lnTo>
                <a:lnTo>
                  <a:pt x="57259" y="70515"/>
                </a:lnTo>
                <a:lnTo>
                  <a:pt x="56993" y="70845"/>
                </a:lnTo>
                <a:lnTo>
                  <a:pt x="56727" y="71162"/>
                </a:lnTo>
                <a:lnTo>
                  <a:pt x="56460" y="71466"/>
                </a:lnTo>
                <a:lnTo>
                  <a:pt x="56168" y="71771"/>
                </a:lnTo>
                <a:lnTo>
                  <a:pt x="55889" y="72075"/>
                </a:lnTo>
                <a:lnTo>
                  <a:pt x="55598" y="72367"/>
                </a:lnTo>
                <a:lnTo>
                  <a:pt x="55293" y="72646"/>
                </a:lnTo>
                <a:lnTo>
                  <a:pt x="54989" y="72925"/>
                </a:lnTo>
                <a:lnTo>
                  <a:pt x="54672" y="73204"/>
                </a:lnTo>
                <a:lnTo>
                  <a:pt x="54354" y="73470"/>
                </a:lnTo>
                <a:lnTo>
                  <a:pt x="54025" y="73724"/>
                </a:lnTo>
                <a:lnTo>
                  <a:pt x="53695" y="73978"/>
                </a:lnTo>
                <a:lnTo>
                  <a:pt x="53365" y="74232"/>
                </a:lnTo>
                <a:lnTo>
                  <a:pt x="53023" y="74473"/>
                </a:lnTo>
                <a:lnTo>
                  <a:pt x="52325" y="74942"/>
                </a:lnTo>
                <a:lnTo>
                  <a:pt x="51615" y="75386"/>
                </a:lnTo>
                <a:lnTo>
                  <a:pt x="50879" y="75817"/>
                </a:lnTo>
                <a:lnTo>
                  <a:pt x="50143" y="76223"/>
                </a:lnTo>
                <a:lnTo>
                  <a:pt x="49382" y="76604"/>
                </a:lnTo>
                <a:lnTo>
                  <a:pt x="48608" y="76971"/>
                </a:lnTo>
                <a:lnTo>
                  <a:pt x="47822" y="77327"/>
                </a:lnTo>
                <a:lnTo>
                  <a:pt x="47035" y="77656"/>
                </a:lnTo>
                <a:lnTo>
                  <a:pt x="46236" y="77974"/>
                </a:lnTo>
                <a:lnTo>
                  <a:pt x="45424" y="78265"/>
                </a:lnTo>
                <a:lnTo>
                  <a:pt x="44625" y="78544"/>
                </a:lnTo>
                <a:lnTo>
                  <a:pt x="43801" y="78823"/>
                </a:lnTo>
                <a:lnTo>
                  <a:pt x="42989" y="79077"/>
                </a:lnTo>
                <a:lnTo>
                  <a:pt x="42177" y="79318"/>
                </a:lnTo>
                <a:lnTo>
                  <a:pt x="41365" y="79546"/>
                </a:lnTo>
                <a:lnTo>
                  <a:pt x="40553" y="79762"/>
                </a:lnTo>
                <a:lnTo>
                  <a:pt x="39742" y="79965"/>
                </a:lnTo>
                <a:lnTo>
                  <a:pt x="38942" y="80155"/>
                </a:lnTo>
                <a:lnTo>
                  <a:pt x="38143" y="80346"/>
                </a:lnTo>
                <a:lnTo>
                  <a:pt x="36761" y="80650"/>
                </a:lnTo>
                <a:lnTo>
                  <a:pt x="35365" y="80954"/>
                </a:lnTo>
                <a:lnTo>
                  <a:pt x="32562" y="81563"/>
                </a:lnTo>
                <a:lnTo>
                  <a:pt x="31154" y="81880"/>
                </a:lnTo>
                <a:lnTo>
                  <a:pt x="29746" y="82210"/>
                </a:lnTo>
                <a:lnTo>
                  <a:pt x="28338" y="82565"/>
                </a:lnTo>
                <a:lnTo>
                  <a:pt x="27640" y="82756"/>
                </a:lnTo>
                <a:lnTo>
                  <a:pt x="26955" y="82959"/>
                </a:lnTo>
                <a:lnTo>
                  <a:pt x="26258" y="83162"/>
                </a:lnTo>
                <a:lnTo>
                  <a:pt x="25573" y="83365"/>
                </a:lnTo>
                <a:lnTo>
                  <a:pt x="24888" y="83593"/>
                </a:lnTo>
                <a:lnTo>
                  <a:pt x="24203" y="83821"/>
                </a:lnTo>
                <a:lnTo>
                  <a:pt x="23530" y="84062"/>
                </a:lnTo>
                <a:lnTo>
                  <a:pt x="22858" y="84316"/>
                </a:lnTo>
                <a:lnTo>
                  <a:pt x="22199" y="84582"/>
                </a:lnTo>
                <a:lnTo>
                  <a:pt x="21539" y="84861"/>
                </a:lnTo>
                <a:lnTo>
                  <a:pt x="20892" y="85153"/>
                </a:lnTo>
                <a:lnTo>
                  <a:pt x="20245" y="85470"/>
                </a:lnTo>
                <a:lnTo>
                  <a:pt x="19598" y="85787"/>
                </a:lnTo>
                <a:lnTo>
                  <a:pt x="18977" y="86130"/>
                </a:lnTo>
                <a:lnTo>
                  <a:pt x="18355" y="86485"/>
                </a:lnTo>
                <a:lnTo>
                  <a:pt x="17746" y="86853"/>
                </a:lnTo>
                <a:lnTo>
                  <a:pt x="17137" y="87246"/>
                </a:lnTo>
                <a:lnTo>
                  <a:pt x="16541" y="87652"/>
                </a:lnTo>
                <a:lnTo>
                  <a:pt x="15742" y="88235"/>
                </a:lnTo>
                <a:lnTo>
                  <a:pt x="14968" y="88832"/>
                </a:lnTo>
                <a:lnTo>
                  <a:pt x="14232" y="89441"/>
                </a:lnTo>
                <a:lnTo>
                  <a:pt x="13522" y="90075"/>
                </a:lnTo>
                <a:lnTo>
                  <a:pt x="12824" y="90709"/>
                </a:lnTo>
                <a:lnTo>
                  <a:pt x="12165" y="91369"/>
                </a:lnTo>
                <a:lnTo>
                  <a:pt x="11543" y="92041"/>
                </a:lnTo>
                <a:lnTo>
                  <a:pt x="10934" y="92713"/>
                </a:lnTo>
                <a:lnTo>
                  <a:pt x="10351" y="93411"/>
                </a:lnTo>
                <a:lnTo>
                  <a:pt x="9806" y="94109"/>
                </a:lnTo>
                <a:lnTo>
                  <a:pt x="9285" y="94832"/>
                </a:lnTo>
                <a:lnTo>
                  <a:pt x="8791" y="95555"/>
                </a:lnTo>
                <a:lnTo>
                  <a:pt x="8321" y="96290"/>
                </a:lnTo>
                <a:lnTo>
                  <a:pt x="7877" y="97026"/>
                </a:lnTo>
                <a:lnTo>
                  <a:pt x="7472" y="97787"/>
                </a:lnTo>
                <a:lnTo>
                  <a:pt x="7078" y="98548"/>
                </a:lnTo>
                <a:lnTo>
                  <a:pt x="6723" y="99309"/>
                </a:lnTo>
                <a:lnTo>
                  <a:pt x="6381" y="100083"/>
                </a:lnTo>
                <a:lnTo>
                  <a:pt x="6076" y="100869"/>
                </a:lnTo>
                <a:lnTo>
                  <a:pt x="5797" y="101656"/>
                </a:lnTo>
                <a:lnTo>
                  <a:pt x="5543" y="102442"/>
                </a:lnTo>
                <a:lnTo>
                  <a:pt x="5328" y="103242"/>
                </a:lnTo>
                <a:lnTo>
                  <a:pt x="5125" y="104041"/>
                </a:lnTo>
                <a:lnTo>
                  <a:pt x="4947" y="104840"/>
                </a:lnTo>
                <a:lnTo>
                  <a:pt x="4808" y="105652"/>
                </a:lnTo>
                <a:lnTo>
                  <a:pt x="4681" y="106463"/>
                </a:lnTo>
                <a:lnTo>
                  <a:pt x="4592" y="107275"/>
                </a:lnTo>
                <a:lnTo>
                  <a:pt x="4529" y="108087"/>
                </a:lnTo>
                <a:lnTo>
                  <a:pt x="4491" y="108899"/>
                </a:lnTo>
                <a:lnTo>
                  <a:pt x="4478" y="109711"/>
                </a:lnTo>
                <a:lnTo>
                  <a:pt x="4491" y="110535"/>
                </a:lnTo>
                <a:lnTo>
                  <a:pt x="4529" y="111347"/>
                </a:lnTo>
                <a:lnTo>
                  <a:pt x="4592" y="112159"/>
                </a:lnTo>
                <a:lnTo>
                  <a:pt x="4681" y="112971"/>
                </a:lnTo>
                <a:lnTo>
                  <a:pt x="4808" y="113783"/>
                </a:lnTo>
                <a:lnTo>
                  <a:pt x="4947" y="114582"/>
                </a:lnTo>
                <a:lnTo>
                  <a:pt x="5112" y="115381"/>
                </a:lnTo>
                <a:lnTo>
                  <a:pt x="5315" y="116180"/>
                </a:lnTo>
                <a:lnTo>
                  <a:pt x="5531" y="116979"/>
                </a:lnTo>
                <a:lnTo>
                  <a:pt x="5784" y="117766"/>
                </a:lnTo>
                <a:lnTo>
                  <a:pt x="6051" y="118552"/>
                </a:lnTo>
                <a:lnTo>
                  <a:pt x="6355" y="119326"/>
                </a:lnTo>
                <a:lnTo>
                  <a:pt x="6685" y="120100"/>
                </a:lnTo>
                <a:lnTo>
                  <a:pt x="7028" y="120861"/>
                </a:lnTo>
                <a:lnTo>
                  <a:pt x="7408" y="121622"/>
                </a:lnTo>
                <a:lnTo>
                  <a:pt x="7814" y="122370"/>
                </a:lnTo>
                <a:lnTo>
                  <a:pt x="8245" y="123106"/>
                </a:lnTo>
                <a:lnTo>
                  <a:pt x="8689" y="123829"/>
                </a:lnTo>
                <a:lnTo>
                  <a:pt x="9171" y="124552"/>
                </a:lnTo>
                <a:lnTo>
                  <a:pt x="9679" y="125262"/>
                </a:lnTo>
                <a:lnTo>
                  <a:pt x="10211" y="125960"/>
                </a:lnTo>
                <a:lnTo>
                  <a:pt x="10757" y="126645"/>
                </a:lnTo>
                <a:lnTo>
                  <a:pt x="11340" y="127317"/>
                </a:lnTo>
                <a:lnTo>
                  <a:pt x="11949" y="127977"/>
                </a:lnTo>
                <a:lnTo>
                  <a:pt x="12571" y="128624"/>
                </a:lnTo>
                <a:lnTo>
                  <a:pt x="13230" y="129258"/>
                </a:lnTo>
                <a:lnTo>
                  <a:pt x="13915" y="129880"/>
                </a:lnTo>
                <a:lnTo>
                  <a:pt x="14626" y="130488"/>
                </a:lnTo>
                <a:lnTo>
                  <a:pt x="15349" y="131085"/>
                </a:lnTo>
                <a:lnTo>
                  <a:pt x="16110" y="131655"/>
                </a:lnTo>
                <a:lnTo>
                  <a:pt x="16884" y="132214"/>
                </a:lnTo>
                <a:lnTo>
                  <a:pt x="17695" y="132746"/>
                </a:lnTo>
                <a:lnTo>
                  <a:pt x="18520" y="133279"/>
                </a:lnTo>
                <a:lnTo>
                  <a:pt x="19383" y="133774"/>
                </a:lnTo>
                <a:lnTo>
                  <a:pt x="20930" y="134611"/>
                </a:lnTo>
                <a:lnTo>
                  <a:pt x="22490" y="135423"/>
                </a:lnTo>
                <a:lnTo>
                  <a:pt x="24063" y="136209"/>
                </a:lnTo>
                <a:lnTo>
                  <a:pt x="25649" y="136970"/>
                </a:lnTo>
                <a:lnTo>
                  <a:pt x="135055" y="136970"/>
                </a:lnTo>
                <a:lnTo>
                  <a:pt x="1350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723900" y="1553500"/>
            <a:ext cx="17145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title" idx="2"/>
          </p:nvPr>
        </p:nvSpPr>
        <p:spPr>
          <a:xfrm>
            <a:off x="723900" y="2272300"/>
            <a:ext cx="44577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ubTitle" idx="1"/>
          </p:nvPr>
        </p:nvSpPr>
        <p:spPr>
          <a:xfrm>
            <a:off x="723900" y="2991100"/>
            <a:ext cx="38481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3383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0A917120-DE41-4FD2-8CA3-0984CD8DA4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32138" y="3068638"/>
            <a:ext cx="575945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5" name="Picture 13" descr="2">
            <a:extLst>
              <a:ext uri="{FF2B5EF4-FFF2-40B4-BE49-F238E27FC236}">
                <a16:creationId xmlns:a16="http://schemas.microsoft.com/office/drawing/2014/main" id="{B29EE39C-CE3F-4B4B-89C2-FBAF2417E7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74DAF4FF-A675-4B4E-B79C-04B524E2E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1282700"/>
            <a:ext cx="76676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700">
                <a:solidFill>
                  <a:srgbClr val="000099"/>
                </a:solidFill>
              </a:rPr>
              <a:t>SUSTAINABLE ENERGY DEVELOPMENT AGENCY BULGARIA</a:t>
            </a: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B57DDC65-13DB-4347-B737-FCEB314DBFAE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3132138" y="5308600"/>
            <a:ext cx="575945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8" name="Picture 18" descr="LOGO">
            <a:extLst>
              <a:ext uri="{FF2B5EF4-FFF2-40B4-BE49-F238E27FC236}">
                <a16:creationId xmlns:a16="http://schemas.microsoft.com/office/drawing/2014/main" id="{1526C83A-5BBA-49C3-A303-DCBB013E19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6651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3141663"/>
            <a:ext cx="5689600" cy="1511300"/>
          </a:xfrm>
        </p:spPr>
        <p:txBody>
          <a:bodyPr/>
          <a:lstStyle>
            <a:lvl1pPr>
              <a:defRPr sz="1700" b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57788"/>
            <a:ext cx="5689600" cy="990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5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D35C388-7942-42D9-925F-93DF21BED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06AFF-DEED-4528-975D-3DECAF4B67CB}" type="datetime4">
              <a:rPr lang="bg-BG"/>
              <a:pPr>
                <a:defRPr/>
              </a:pPr>
              <a:t>17 юли 2024 г.</a:t>
            </a:fld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7872E2D-C63F-403B-AC15-FC8BB26D0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49B9D4A-AE63-4B4C-B142-268F4B8B8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CC98-410B-4444-9194-6C1193CF6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802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920D8C-4C02-4E2F-9AB2-4F4E3E3BF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4FC12A-52FD-42EC-A59B-E0193F175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F8D74A-7B50-4A83-B524-658848785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832B-E5A0-418C-8648-343936043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997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46E212-BFC9-42E8-94D3-79C7CCAD7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26D958-488C-4444-8D09-805CFD5CB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6EF89-D76F-4DA6-A6B9-ED76C5780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8EC39-5D35-442C-B870-D5D77B2CE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73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9A02-9D3C-4596-B9F7-EB568A9EC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145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600200"/>
            <a:ext cx="3873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713" y="1600200"/>
            <a:ext cx="38750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BA102-207B-4309-BADC-DB3A5F5B1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7A6F3-3393-47EF-9024-A904592CA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BB7F8-1278-4A2C-873C-8BAD28953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E622-D226-4994-815F-7899BDB5A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452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C4AE97-4CC8-46A9-909F-D52F3921A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5FCFA1-C434-49EB-B2F1-5FD2AF146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2A806C-2D78-4DFC-B30B-B0EF3163D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08BEF-EA4F-4B73-AC8A-DBB23E736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102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8075A3-D46F-4A57-8CD7-D2D6E69A0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AC432D-562A-47DD-8C88-505830207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FA5C1E-266A-42D9-8EAD-3E55917FF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1C42-FD7E-4BD9-9B01-F224AF372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381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6B6265-ECE8-4508-A119-FB5F8CA2D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C34385-18E4-4041-A21B-14CC166AE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241C6B-7759-4AB8-816F-64B77FCBC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E8DD4-DDE5-4EFC-B3C5-86A2B3DC7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091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CA546-F32B-42CF-8A1C-51C6D4258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CBA4A-3A28-4CC6-AE70-1B34CF13F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189E9-5D1F-48F3-A885-A1F31CF03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30B8-B555-4F6A-AB0A-3A508A445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505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43114-ACB9-435B-B4A2-6467BD1AE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49177-F96A-404B-8CCE-218FF43A9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9CB44-E207-494A-8158-2293ECB55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349C-EB36-4EAE-BB03-0B8C9CD20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117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E321BF-7FD8-410C-9D3A-EDEE92D00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89DA8C-6E2A-4AFC-9633-692480892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4DF1A0-C807-4ADA-84A7-2082C69C3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9787-D558-4DC3-9F89-1253E3794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0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533400"/>
            <a:ext cx="197485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533400"/>
            <a:ext cx="5773737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7F75CC-F87F-4CB3-A39B-A5932E4FE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5756A5-F79C-493B-95FC-B3599A74D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CF3897-18AA-4B86-B5AE-010910901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A0E07-C48D-4919-A67A-E4C9051AC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447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85813" y="533400"/>
            <a:ext cx="7900987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38EF3B-070C-4DD8-B2D8-84DD9F376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8E464C-19CC-4CD5-8AF9-7A4638C5A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ECD5FA-5CC0-4926-A023-6EFAB5778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604A-FA84-4AE6-A3DD-59778D985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729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533400"/>
            <a:ext cx="749935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85813" y="1600200"/>
            <a:ext cx="7900987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E3B8C8-D142-40C4-A6E7-C195B6E5F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0A9968-A4F7-4F02-8C86-7FAEF7F03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275FB1-F028-4CC7-B7DD-63B4B1A43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6AF3-F336-4C1A-A7FD-B4A711696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1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4" y="1600203"/>
            <a:ext cx="38735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724" y="1600203"/>
            <a:ext cx="38750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1B4D-277F-4A7C-A86F-99E8EA0DD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20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5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4703-B3E0-4EC6-A3B6-08E113DE9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45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3B1D-DD79-479D-AACF-33B8BA6B9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63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A6CB-ACD3-41C8-B4DB-478DDE2D5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82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EB530-BA80-47F9-A8CF-995BBD546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96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7F89-D41A-4A75-9015-7280FDF6B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4" y="533402"/>
            <a:ext cx="74993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 smtClean="0"/>
            </a:lvl1pPr>
          </a:lstStyle>
          <a:p>
            <a:pPr>
              <a:defRPr/>
            </a:pPr>
            <a:fld id="{7AA2CA62-9668-43A5-983F-CE3041B47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15"/>
          <p:cNvSpPr>
            <a:spLocks noChangeArrowheads="1"/>
          </p:cNvSpPr>
          <p:nvPr userDrawn="1"/>
        </p:nvSpPr>
        <p:spPr bwMode="auto">
          <a:xfrm>
            <a:off x="966789" y="442915"/>
            <a:ext cx="8166100" cy="69532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 sz="1350"/>
          </a:p>
        </p:txBody>
      </p:sp>
      <p:sp>
        <p:nvSpPr>
          <p:cNvPr id="1031" name="Text Box 23"/>
          <p:cNvSpPr txBox="1">
            <a:spLocks noChangeArrowheads="1"/>
          </p:cNvSpPr>
          <p:nvPr userDrawn="1"/>
        </p:nvSpPr>
        <p:spPr bwMode="auto">
          <a:xfrm>
            <a:off x="865189" y="69851"/>
            <a:ext cx="75612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bg-BG" sz="900" b="1">
                <a:solidFill>
                  <a:srgbClr val="000099"/>
                </a:solidFill>
              </a:rPr>
              <a:t>АГЕНЦИЯ ЗА УСТОЙЧИВО ЕНЕРГИЙНО РАЗВИТИЕ</a:t>
            </a:r>
          </a:p>
        </p:txBody>
      </p:sp>
      <p:sp>
        <p:nvSpPr>
          <p:cNvPr id="1032" name="Freeform 24"/>
          <p:cNvSpPr>
            <a:spLocks noChangeArrowheads="1"/>
          </p:cNvSpPr>
          <p:nvPr userDrawn="1"/>
        </p:nvSpPr>
        <p:spPr bwMode="auto">
          <a:xfrm rot="10800000">
            <a:off x="14288" y="6062663"/>
            <a:ext cx="8878887" cy="36195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 sz="1350"/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4" y="1600202"/>
            <a:ext cx="79009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88915"/>
            <a:ext cx="6651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8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n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>
          <a:solidFill>
            <a:schemeClr val="tx1"/>
          </a:solidFill>
          <a:latin typeface="+mn-lt"/>
        </a:defRPr>
      </a:lvl2pPr>
      <a:lvl3pPr marL="766763" indent="-263129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004888" indent="-23693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1050">
          <a:solidFill>
            <a:schemeClr val="tx1"/>
          </a:solidFill>
          <a:latin typeface="+mn-lt"/>
        </a:defRPr>
      </a:lvl4pPr>
      <a:lvl5pPr marL="1260872" indent="-254794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050">
          <a:solidFill>
            <a:schemeClr val="tx1"/>
          </a:solidFill>
          <a:latin typeface="+mn-lt"/>
        </a:defRPr>
      </a:lvl5pPr>
      <a:lvl6pPr marL="1603772" indent="-254794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050">
          <a:solidFill>
            <a:schemeClr val="tx1"/>
          </a:solidFill>
          <a:latin typeface="+mn-lt"/>
        </a:defRPr>
      </a:lvl6pPr>
      <a:lvl7pPr marL="1946672" indent="-254794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050">
          <a:solidFill>
            <a:schemeClr val="tx1"/>
          </a:solidFill>
          <a:latin typeface="+mn-lt"/>
        </a:defRPr>
      </a:lvl7pPr>
      <a:lvl8pPr marL="2289572" indent="-254794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050">
          <a:solidFill>
            <a:schemeClr val="tx1"/>
          </a:solidFill>
          <a:latin typeface="+mn-lt"/>
        </a:defRPr>
      </a:lvl8pPr>
      <a:lvl9pPr marL="2632472" indent="-254794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4" y="533402"/>
            <a:ext cx="74993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Garamond" pitchFamily="18" charset="0"/>
              </a:defRPr>
            </a:lvl1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Garamond" pitchFamily="18" charset="0"/>
              </a:defRPr>
            </a:lvl1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/>
            </a:lvl1pPr>
          </a:lstStyle>
          <a:p>
            <a:pPr eaLnBrk="1" hangingPunct="1">
              <a:defRPr/>
            </a:pPr>
            <a:fld id="{6F82823C-5BE3-4B73-9D1F-AEFECBDF8A1D}" type="slidenum">
              <a:rPr lang="en-US" alt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Freeform 15"/>
          <p:cNvSpPr>
            <a:spLocks noChangeArrowheads="1"/>
          </p:cNvSpPr>
          <p:nvPr userDrawn="1"/>
        </p:nvSpPr>
        <p:spPr bwMode="auto">
          <a:xfrm>
            <a:off x="966789" y="442915"/>
            <a:ext cx="8166100" cy="69532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bg-BG" sz="1350" dirty="0">
              <a:solidFill>
                <a:srgbClr val="000000"/>
              </a:solidFill>
            </a:endParaRPr>
          </a:p>
        </p:txBody>
      </p:sp>
      <p:sp>
        <p:nvSpPr>
          <p:cNvPr id="1031" name="Text Box 23"/>
          <p:cNvSpPr txBox="1">
            <a:spLocks noChangeArrowheads="1"/>
          </p:cNvSpPr>
          <p:nvPr userDrawn="1"/>
        </p:nvSpPr>
        <p:spPr bwMode="auto">
          <a:xfrm>
            <a:off x="865189" y="69850"/>
            <a:ext cx="75612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bg-BG" sz="900" b="1" dirty="0">
                <a:solidFill>
                  <a:srgbClr val="000099"/>
                </a:solidFill>
              </a:rPr>
              <a:t>АГЕНЦИЯ ЗА УСТОЙЧИВО ЕНЕРГИЙНО РАЗВИТИЕ</a:t>
            </a:r>
          </a:p>
        </p:txBody>
      </p:sp>
      <p:sp>
        <p:nvSpPr>
          <p:cNvPr id="1032" name="Freeform 24"/>
          <p:cNvSpPr>
            <a:spLocks noChangeArrowheads="1"/>
          </p:cNvSpPr>
          <p:nvPr userDrawn="1"/>
        </p:nvSpPr>
        <p:spPr bwMode="auto">
          <a:xfrm rot="10800000">
            <a:off x="14288" y="6062663"/>
            <a:ext cx="8878887" cy="360362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bg-BG" sz="1350" dirty="0">
              <a:solidFill>
                <a:srgbClr val="000000"/>
              </a:solidFill>
            </a:endParaRP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4" y="1600202"/>
            <a:ext cx="79009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pic>
        <p:nvPicPr>
          <p:cNvPr id="1034" name="Picture 11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88915"/>
            <a:ext cx="6651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99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0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500" b="1">
          <a:solidFill>
            <a:srgbClr val="000099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n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02444" indent="-244079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>
          <a:solidFill>
            <a:schemeClr val="tx1"/>
          </a:solidFill>
          <a:latin typeface="+mn-lt"/>
        </a:defRPr>
      </a:lvl2pPr>
      <a:lvl3pPr marL="766763" indent="-263129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004888" indent="-23693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1050">
          <a:solidFill>
            <a:schemeClr val="tx1"/>
          </a:solidFill>
          <a:latin typeface="+mn-lt"/>
        </a:defRPr>
      </a:lvl4pPr>
      <a:lvl5pPr marL="1260872" indent="-254794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050">
          <a:solidFill>
            <a:schemeClr val="tx1"/>
          </a:solidFill>
          <a:latin typeface="+mn-lt"/>
        </a:defRPr>
      </a:lvl5pPr>
      <a:lvl6pPr marL="1603772" indent="-254794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050">
          <a:solidFill>
            <a:schemeClr val="tx1"/>
          </a:solidFill>
          <a:latin typeface="+mn-lt"/>
        </a:defRPr>
      </a:lvl6pPr>
      <a:lvl7pPr marL="1946672" indent="-254794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050">
          <a:solidFill>
            <a:schemeClr val="tx1"/>
          </a:solidFill>
          <a:latin typeface="+mn-lt"/>
        </a:defRPr>
      </a:lvl7pPr>
      <a:lvl8pPr marL="2289572" indent="-254794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050">
          <a:solidFill>
            <a:schemeClr val="tx1"/>
          </a:solidFill>
          <a:latin typeface="+mn-lt"/>
        </a:defRPr>
      </a:lvl8pPr>
      <a:lvl9pPr marL="2632472" indent="-254794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F0428C-C5FD-44A2-9AD6-705040572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533400"/>
            <a:ext cx="749935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2D8661A7-40FA-4454-9710-370048E08D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DFF8E627-971B-486B-AA7A-70E71144FB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EB46EE1A-B947-4EF4-B550-9E0F6E1E5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A148419E-7884-48B0-9149-2D54628AB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15">
            <a:extLst>
              <a:ext uri="{FF2B5EF4-FFF2-40B4-BE49-F238E27FC236}">
                <a16:creationId xmlns:a16="http://schemas.microsoft.com/office/drawing/2014/main" id="{37ED041F-B9D6-43F1-A43E-725BB33E63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6788" y="442913"/>
            <a:ext cx="8166100" cy="695325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31" name="Text Box 23">
            <a:extLst>
              <a:ext uri="{FF2B5EF4-FFF2-40B4-BE49-F238E27FC236}">
                <a16:creationId xmlns:a16="http://schemas.microsoft.com/office/drawing/2014/main" id="{8C3A40E6-71F3-4E83-A99B-38D97EB6CF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5188" y="69850"/>
            <a:ext cx="7561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000099"/>
                </a:solidFill>
              </a:rPr>
              <a:t>SUSTAINABLE ENERGY DEVELOPMENT AGENCY</a:t>
            </a:r>
            <a:endParaRPr lang="bg-BG" sz="1200" b="1">
              <a:solidFill>
                <a:srgbClr val="000099"/>
              </a:solidFill>
            </a:endParaRPr>
          </a:p>
        </p:txBody>
      </p:sp>
      <p:sp>
        <p:nvSpPr>
          <p:cNvPr id="1032" name="Freeform 24">
            <a:extLst>
              <a:ext uri="{FF2B5EF4-FFF2-40B4-BE49-F238E27FC236}">
                <a16:creationId xmlns:a16="http://schemas.microsoft.com/office/drawing/2014/main" id="{37DC7F12-1C88-48E7-9F09-875ABF9B4185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14288" y="6062663"/>
            <a:ext cx="8878887" cy="360362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33" name="Rectangle 25">
            <a:extLst>
              <a:ext uri="{FF2B5EF4-FFF2-40B4-BE49-F238E27FC236}">
                <a16:creationId xmlns:a16="http://schemas.microsoft.com/office/drawing/2014/main" id="{61AA90A2-924B-4F1F-A346-9BA9E8B2F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600200"/>
            <a:ext cx="79009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pic>
        <p:nvPicPr>
          <p:cNvPr id="1034" name="Picture 26" descr="LOGO">
            <a:extLst>
              <a:ext uri="{FF2B5EF4-FFF2-40B4-BE49-F238E27FC236}">
                <a16:creationId xmlns:a16="http://schemas.microsoft.com/office/drawing/2014/main" id="{E765A15A-6B37-4CF7-8244-1BD5C6066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6651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89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q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f-feldheim.info/?lang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rgas.bg/bg/novini/vizhte-kak-da-stanete-chast-ot-novata-energiyna-obshtnost-v-burgas" TargetMode="External"/><Relationship Id="rId2" Type="http://schemas.openxmlformats.org/officeDocument/2006/relationships/hyperlink" Target="https://gabrovo.bg/bg/page/162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zgrei.bg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greensynergycluster.eu/?lang=en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rescoop.eu/" TargetMode="Externa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1157" y="5431897"/>
            <a:ext cx="6513910" cy="581025"/>
          </a:xfrm>
        </p:spPr>
        <p:txBody>
          <a:bodyPr/>
          <a:lstStyle/>
          <a:p>
            <a:pPr eaLnBrk="1" hangingPunct="1"/>
            <a:r>
              <a:rPr lang="bg-BG" altLang="en-US" sz="14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Ивайло Алексиев</a:t>
            </a:r>
          </a:p>
          <a:p>
            <a:pPr eaLnBrk="1" hangingPunct="1"/>
            <a:r>
              <a:rPr lang="bg-BG" altLang="en-US" sz="14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Изпълнителен директор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140055" y="3113523"/>
            <a:ext cx="5591736" cy="136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Енергийните общности в България – перспективи за развитие</a:t>
            </a:r>
            <a:endParaRPr lang="ru-RU" b="1" dirty="0">
              <a:solidFill>
                <a:srgbClr val="000099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3518" y="6195329"/>
            <a:ext cx="894657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None/>
              <a:defRPr sz="112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444" indent="-24407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</a:defRPr>
            </a:lvl2pPr>
            <a:lvl3pPr marL="766763" indent="-26312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</a:defRPr>
            </a:lvl3pPr>
            <a:lvl4pPr marL="1004888" indent="-23693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q"/>
              <a:defRPr sz="1050">
                <a:solidFill>
                  <a:schemeClr val="tx1"/>
                </a:solidFill>
                <a:latin typeface="+mn-lt"/>
              </a:defRPr>
            </a:lvl4pPr>
            <a:lvl5pPr marL="1260872" indent="-25479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5pPr>
            <a:lvl6pPr marL="16037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6pPr>
            <a:lvl7pPr marL="19466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7pPr>
            <a:lvl8pPr marL="22895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8pPr>
            <a:lvl9pPr marL="2632472" indent="-254794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r>
              <a:rPr lang="bg-BG" altLang="en-US" sz="11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Дискусионен форум „Европейската политика за </a:t>
            </a:r>
            <a:r>
              <a:rPr lang="bg-BG" altLang="en-US" sz="1100" kern="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декарбонизация</a:t>
            </a:r>
            <a:r>
              <a:rPr lang="bg-BG" altLang="en-US" sz="11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ролята на енергийните общности в България: технология, бариери и решения“</a:t>
            </a:r>
          </a:p>
          <a:p>
            <a:pPr algn="ctr" eaLnBrk="1" hangingPunct="1"/>
            <a:r>
              <a:rPr lang="bg-BG" altLang="en-US" sz="1100" kern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юли 2024 г., София</a:t>
            </a:r>
            <a:endParaRPr lang="bg-BG" altLang="en-US" sz="1100" kern="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51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688" y="1350550"/>
            <a:ext cx="46191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solidFill>
                  <a:srgbClr val="000099"/>
                </a:solidFill>
              </a:rPr>
              <a:t>Сдружаване – </a:t>
            </a:r>
            <a:r>
              <a:rPr lang="bg-BG" sz="1600" b="1" dirty="0" smtClean="0">
                <a:solidFill>
                  <a:srgbClr val="000099"/>
                </a:solidFill>
              </a:rPr>
              <a:t>Фелдхайм Германия</a:t>
            </a:r>
            <a:r>
              <a:rPr lang="bg-BG" sz="1600" dirty="0" smtClean="0">
                <a:solidFill>
                  <a:srgbClr val="000099"/>
                </a:solidFill>
              </a:rPr>
              <a:t>:</a:t>
            </a:r>
            <a:r>
              <a:rPr lang="en-US" sz="1600" dirty="0" smtClean="0">
                <a:solidFill>
                  <a:srgbClr val="000099"/>
                </a:solidFill>
              </a:rPr>
              <a:t> </a:t>
            </a:r>
            <a:endParaRPr lang="bg-BG" sz="1600" dirty="0" smtClean="0">
              <a:solidFill>
                <a:srgbClr val="000099"/>
              </a:solidFill>
            </a:endParaRPr>
          </a:p>
          <a:p>
            <a:r>
              <a:rPr lang="bg-BG" sz="1600" dirty="0" smtClean="0">
                <a:solidFill>
                  <a:srgbClr val="000099"/>
                </a:solidFill>
              </a:rPr>
              <a:t>Стартират 2008 г.</a:t>
            </a:r>
            <a:endParaRPr lang="en-US" sz="1600" dirty="0" smtClean="0">
              <a:solidFill>
                <a:srgbClr val="000099"/>
              </a:solidFill>
            </a:endParaRPr>
          </a:p>
          <a:p>
            <a:endParaRPr lang="en-US" sz="1600" dirty="0">
              <a:solidFill>
                <a:srgbClr val="000099"/>
              </a:solidFill>
            </a:endParaRPr>
          </a:p>
          <a:p>
            <a:r>
              <a:rPr lang="bg-BG" sz="1600" dirty="0" smtClean="0">
                <a:solidFill>
                  <a:srgbClr val="000099"/>
                </a:solidFill>
              </a:rPr>
              <a:t>55 турбини = 122 </a:t>
            </a:r>
            <a:r>
              <a:rPr lang="en-US" sz="1600" dirty="0" smtClean="0">
                <a:solidFill>
                  <a:srgbClr val="000099"/>
                </a:solidFill>
              </a:rPr>
              <a:t>MW</a:t>
            </a:r>
          </a:p>
          <a:p>
            <a:r>
              <a:rPr lang="bg-BG" sz="1600" dirty="0" smtClean="0">
                <a:solidFill>
                  <a:srgbClr val="000099"/>
                </a:solidFill>
              </a:rPr>
              <a:t>Фотоволтаика – 2.25 </a:t>
            </a:r>
            <a:r>
              <a:rPr lang="en-US" sz="1600" dirty="0" err="1" smtClean="0">
                <a:solidFill>
                  <a:srgbClr val="000099"/>
                </a:solidFill>
              </a:rPr>
              <a:t>MWp</a:t>
            </a:r>
            <a:r>
              <a:rPr lang="en-US" sz="1600" dirty="0" smtClean="0">
                <a:solidFill>
                  <a:srgbClr val="000099"/>
                </a:solidFill>
              </a:rPr>
              <a:t> </a:t>
            </a:r>
            <a:r>
              <a:rPr lang="bg-BG" sz="1600" dirty="0" smtClean="0">
                <a:solidFill>
                  <a:srgbClr val="000099"/>
                </a:solidFill>
              </a:rPr>
              <a:t>на 284 </a:t>
            </a:r>
            <a:r>
              <a:rPr lang="bg-BG" sz="1600" dirty="0" err="1" smtClean="0">
                <a:solidFill>
                  <a:srgbClr val="000099"/>
                </a:solidFill>
              </a:rPr>
              <a:t>тракера</a:t>
            </a:r>
            <a:endParaRPr lang="en-US" sz="1600" dirty="0" smtClean="0">
              <a:solidFill>
                <a:srgbClr val="000099"/>
              </a:solidFill>
            </a:endParaRPr>
          </a:p>
          <a:p>
            <a:endParaRPr lang="bg-BG" sz="1600" dirty="0" smtClean="0">
              <a:solidFill>
                <a:srgbClr val="000099"/>
              </a:solidFill>
            </a:endParaRPr>
          </a:p>
          <a:p>
            <a:r>
              <a:rPr lang="bg-BG" sz="1600" dirty="0" smtClean="0">
                <a:solidFill>
                  <a:srgbClr val="000099"/>
                </a:solidFill>
              </a:rPr>
              <a:t>Биогаз инсталация с ел. мощност 526 </a:t>
            </a:r>
            <a:r>
              <a:rPr lang="en-US" sz="1600" dirty="0" smtClean="0">
                <a:solidFill>
                  <a:srgbClr val="000099"/>
                </a:solidFill>
              </a:rPr>
              <a:t>kW – </a:t>
            </a:r>
            <a:r>
              <a:rPr lang="bg-BG" sz="1600" dirty="0" smtClean="0">
                <a:solidFill>
                  <a:srgbClr val="000099"/>
                </a:solidFill>
              </a:rPr>
              <a:t>суровини от местния селскостопански кооператив</a:t>
            </a:r>
          </a:p>
          <a:p>
            <a:endParaRPr lang="bg-BG" sz="1600" dirty="0" smtClean="0">
              <a:solidFill>
                <a:srgbClr val="000099"/>
              </a:solidFill>
            </a:endParaRPr>
          </a:p>
          <a:p>
            <a:r>
              <a:rPr lang="bg-BG" sz="1600" dirty="0" smtClean="0">
                <a:solidFill>
                  <a:srgbClr val="000099"/>
                </a:solidFill>
              </a:rPr>
              <a:t>Топлоцентрала 5 </a:t>
            </a:r>
            <a:r>
              <a:rPr lang="en-US" sz="1600" dirty="0" smtClean="0">
                <a:solidFill>
                  <a:srgbClr val="000099"/>
                </a:solidFill>
              </a:rPr>
              <a:t>MW</a:t>
            </a:r>
            <a:r>
              <a:rPr lang="bg-BG" sz="1600" dirty="0" smtClean="0">
                <a:solidFill>
                  <a:srgbClr val="000099"/>
                </a:solidFill>
              </a:rPr>
              <a:t> на твърда биомаса</a:t>
            </a:r>
          </a:p>
          <a:p>
            <a:endParaRPr lang="bg-BG" sz="1600" dirty="0" smtClean="0">
              <a:solidFill>
                <a:srgbClr val="000099"/>
              </a:solidFill>
            </a:endParaRPr>
          </a:p>
          <a:p>
            <a:r>
              <a:rPr lang="bg-BG" sz="1600" dirty="0" smtClean="0">
                <a:solidFill>
                  <a:srgbClr val="000099"/>
                </a:solidFill>
              </a:rPr>
              <a:t>Собствена топлофикационна мрежа</a:t>
            </a:r>
          </a:p>
          <a:p>
            <a:endParaRPr lang="bg-BG" sz="1600" dirty="0" smtClean="0">
              <a:solidFill>
                <a:srgbClr val="000099"/>
              </a:solidFill>
            </a:endParaRPr>
          </a:p>
          <a:p>
            <a:r>
              <a:rPr lang="bg-BG" sz="1600" dirty="0" smtClean="0">
                <a:solidFill>
                  <a:srgbClr val="000099"/>
                </a:solidFill>
              </a:rPr>
              <a:t>Акумулатор – 10 </a:t>
            </a:r>
            <a:r>
              <a:rPr lang="en-US" sz="1600" dirty="0" smtClean="0">
                <a:solidFill>
                  <a:srgbClr val="000099"/>
                </a:solidFill>
              </a:rPr>
              <a:t>MW</a:t>
            </a:r>
            <a:endParaRPr lang="bg-BG" sz="1600" dirty="0" smtClean="0">
              <a:solidFill>
                <a:srgbClr val="000099"/>
              </a:solidFill>
            </a:endParaRPr>
          </a:p>
          <a:p>
            <a:endParaRPr lang="bg-BG" sz="1600" dirty="0">
              <a:solidFill>
                <a:srgbClr val="000099"/>
              </a:solidFill>
            </a:endParaRPr>
          </a:p>
          <a:p>
            <a:r>
              <a:rPr lang="bg-BG" sz="1600" dirty="0" smtClean="0">
                <a:solidFill>
                  <a:srgbClr val="000099"/>
                </a:solidFill>
              </a:rPr>
              <a:t>Награда от </a:t>
            </a:r>
            <a:r>
              <a:rPr lang="en-US" sz="1600" dirty="0" err="1" smtClean="0">
                <a:solidFill>
                  <a:srgbClr val="000099"/>
                </a:solidFill>
              </a:rPr>
              <a:t>dena</a:t>
            </a:r>
            <a:r>
              <a:rPr lang="bg-BG" sz="1600" dirty="0" smtClean="0">
                <a:solidFill>
                  <a:srgbClr val="000099"/>
                </a:solidFill>
              </a:rPr>
              <a:t> </a:t>
            </a:r>
            <a:r>
              <a:rPr lang="bg-BG" sz="1600" dirty="0" smtClean="0">
                <a:solidFill>
                  <a:srgbClr val="000099"/>
                </a:solidFill>
              </a:rPr>
              <a:t>– 2017 г.</a:t>
            </a:r>
          </a:p>
          <a:p>
            <a:endParaRPr lang="bg-BG" sz="1600" dirty="0">
              <a:solidFill>
                <a:srgbClr val="000099"/>
              </a:solidFill>
            </a:endParaRPr>
          </a:p>
          <a:p>
            <a:r>
              <a:rPr lang="en-US" sz="1600" dirty="0">
                <a:solidFill>
                  <a:srgbClr val="000099"/>
                </a:solidFill>
                <a:hlinkClick r:id="rId3"/>
              </a:rPr>
              <a:t>https://nef-feldheim.info/?</a:t>
            </a:r>
            <a:r>
              <a:rPr lang="en-US" sz="1600" dirty="0" smtClean="0">
                <a:solidFill>
                  <a:srgbClr val="000099"/>
                </a:solidFill>
                <a:hlinkClick r:id="rId3"/>
              </a:rPr>
              <a:t>lang=en</a:t>
            </a:r>
            <a:r>
              <a:rPr lang="bg-BG" sz="1600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Общности за възобновяема енергия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803" y="3054927"/>
            <a:ext cx="3756087" cy="3026450"/>
          </a:xfrm>
          <a:prstGeom prst="rect">
            <a:avLst/>
          </a:prstGeom>
        </p:spPr>
      </p:pic>
      <p:pic>
        <p:nvPicPr>
          <p:cNvPr id="3" name="Picture 2" descr="Flag, germany, map, world icon - Download on Iconfinder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65" y="615351"/>
            <a:ext cx="1630649" cy="163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Какво още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за общности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възобновяема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енергия?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7703" y="4264957"/>
            <a:ext cx="8149226" cy="2092881"/>
          </a:xfrm>
          <a:prstGeom prst="rect">
            <a:avLst/>
          </a:prstGeom>
          <a:ln>
            <a:solidFill>
              <a:srgbClr val="5984A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g-BG" sz="1400" dirty="0">
                <a:solidFill>
                  <a:srgbClr val="000099"/>
                </a:solidFill>
              </a:rPr>
              <a:t>При средно потребление на домакинство = 10 000 </a:t>
            </a:r>
            <a:r>
              <a:rPr lang="en-US" sz="1400" dirty="0">
                <a:solidFill>
                  <a:srgbClr val="000099"/>
                </a:solidFill>
              </a:rPr>
              <a:t>kWh/</a:t>
            </a:r>
            <a:r>
              <a:rPr lang="bg-BG" sz="1400" dirty="0">
                <a:solidFill>
                  <a:srgbClr val="000099"/>
                </a:solidFill>
              </a:rPr>
              <a:t>год.</a:t>
            </a:r>
          </a:p>
          <a:p>
            <a:r>
              <a:rPr lang="bg-BG" sz="1400" dirty="0">
                <a:solidFill>
                  <a:srgbClr val="000099"/>
                </a:solidFill>
              </a:rPr>
              <a:t>Разход 10 000 х 0,2 лв./</a:t>
            </a:r>
            <a:r>
              <a:rPr lang="en-US" sz="1400" dirty="0">
                <a:solidFill>
                  <a:srgbClr val="000099"/>
                </a:solidFill>
              </a:rPr>
              <a:t>kWh = 2 000 </a:t>
            </a:r>
            <a:r>
              <a:rPr lang="bg-BG" sz="1400" dirty="0">
                <a:solidFill>
                  <a:srgbClr val="000099"/>
                </a:solidFill>
              </a:rPr>
              <a:t>лв. </a:t>
            </a:r>
            <a:r>
              <a:rPr lang="bg-BG" sz="1400" dirty="0" smtClean="0">
                <a:solidFill>
                  <a:srgbClr val="000099"/>
                </a:solidFill>
              </a:rPr>
              <a:t>за </a:t>
            </a:r>
            <a:r>
              <a:rPr lang="bg-BG" sz="1400" dirty="0">
                <a:solidFill>
                  <a:srgbClr val="000099"/>
                </a:solidFill>
              </a:rPr>
              <a:t>година</a:t>
            </a:r>
          </a:p>
          <a:p>
            <a:endParaRPr lang="bg-BG" sz="1400" dirty="0" smtClean="0">
              <a:solidFill>
                <a:srgbClr val="000099"/>
              </a:solidFill>
            </a:endParaRPr>
          </a:p>
          <a:p>
            <a:r>
              <a:rPr lang="bg-BG" sz="1400" dirty="0" smtClean="0">
                <a:solidFill>
                  <a:srgbClr val="000099"/>
                </a:solidFill>
              </a:rPr>
              <a:t>За </a:t>
            </a:r>
            <a:r>
              <a:rPr lang="bg-BG" sz="1400" dirty="0">
                <a:solidFill>
                  <a:srgbClr val="000099"/>
                </a:solidFill>
              </a:rPr>
              <a:t>да </a:t>
            </a:r>
            <a:r>
              <a:rPr lang="bg-BG" sz="1400" dirty="0" smtClean="0">
                <a:solidFill>
                  <a:srgbClr val="000099"/>
                </a:solidFill>
              </a:rPr>
              <a:t>се нулира </a:t>
            </a:r>
            <a:r>
              <a:rPr lang="bg-BG" sz="1400" dirty="0">
                <a:solidFill>
                  <a:srgbClr val="000099"/>
                </a:solidFill>
              </a:rPr>
              <a:t>този разход </a:t>
            </a:r>
            <a:r>
              <a:rPr lang="bg-BG" sz="1400" dirty="0" smtClean="0">
                <a:solidFill>
                  <a:srgbClr val="000099"/>
                </a:solidFill>
              </a:rPr>
              <a:t>са необходими приблизително:10 </a:t>
            </a:r>
            <a:r>
              <a:rPr lang="bg-BG" sz="1400" dirty="0">
                <a:solidFill>
                  <a:srgbClr val="000099"/>
                </a:solidFill>
              </a:rPr>
              <a:t>000 / </a:t>
            </a:r>
            <a:r>
              <a:rPr lang="bg-BG" sz="1400" dirty="0" smtClean="0">
                <a:solidFill>
                  <a:srgbClr val="000099"/>
                </a:solidFill>
              </a:rPr>
              <a:t>1 346 </a:t>
            </a:r>
            <a:r>
              <a:rPr lang="bg-BG" sz="1400" dirty="0">
                <a:solidFill>
                  <a:srgbClr val="000099"/>
                </a:solidFill>
              </a:rPr>
              <a:t>= 7,43 </a:t>
            </a:r>
            <a:r>
              <a:rPr lang="en-US" sz="1400" dirty="0" err="1">
                <a:solidFill>
                  <a:srgbClr val="000099"/>
                </a:solidFill>
              </a:rPr>
              <a:t>kWp</a:t>
            </a:r>
            <a:endParaRPr lang="en-US" sz="1400" dirty="0">
              <a:solidFill>
                <a:srgbClr val="000099"/>
              </a:solidFill>
            </a:endParaRPr>
          </a:p>
          <a:p>
            <a:endParaRPr lang="bg-BG" sz="1400" dirty="0" smtClean="0">
              <a:solidFill>
                <a:srgbClr val="000099"/>
              </a:solidFill>
            </a:endParaRPr>
          </a:p>
          <a:p>
            <a:endParaRPr lang="bg-BG" sz="1400" dirty="0">
              <a:solidFill>
                <a:srgbClr val="000099"/>
              </a:solidFill>
            </a:endParaRPr>
          </a:p>
          <a:p>
            <a:r>
              <a:rPr lang="bg-BG" sz="1400" b="1" dirty="0" smtClean="0">
                <a:solidFill>
                  <a:srgbClr val="000099"/>
                </a:solidFill>
              </a:rPr>
              <a:t>РАЗХОДИ </a:t>
            </a:r>
            <a:r>
              <a:rPr lang="bg-BG" sz="1400" b="1" dirty="0">
                <a:solidFill>
                  <a:srgbClr val="000099"/>
                </a:solidFill>
              </a:rPr>
              <a:t>				</a:t>
            </a:r>
            <a:r>
              <a:rPr lang="bg-BG" b="1" dirty="0">
                <a:solidFill>
                  <a:srgbClr val="000099"/>
                </a:solidFill>
              </a:rPr>
              <a:t>=/≠</a:t>
            </a:r>
            <a:r>
              <a:rPr lang="bg-BG" sz="1400" b="1" dirty="0">
                <a:solidFill>
                  <a:srgbClr val="000099"/>
                </a:solidFill>
              </a:rPr>
              <a:t> 		ПОЛЗИ ?</a:t>
            </a:r>
          </a:p>
          <a:p>
            <a:r>
              <a:rPr lang="bg-BG" sz="1400" dirty="0">
                <a:solidFill>
                  <a:srgbClr val="000099"/>
                </a:solidFill>
              </a:rPr>
              <a:t>(инвестиция; </a:t>
            </a:r>
            <a:r>
              <a:rPr lang="bg-BG" sz="1400" dirty="0" smtClean="0">
                <a:solidFill>
                  <a:srgbClr val="000099"/>
                </a:solidFill>
              </a:rPr>
              <a:t>монтаж;					</a:t>
            </a:r>
            <a:r>
              <a:rPr lang="bg-BG" sz="1400" dirty="0">
                <a:solidFill>
                  <a:srgbClr val="000099"/>
                </a:solidFill>
              </a:rPr>
              <a:t>(не </a:t>
            </a:r>
            <a:r>
              <a:rPr lang="bg-BG" sz="1400" dirty="0" smtClean="0">
                <a:solidFill>
                  <a:srgbClr val="000099"/>
                </a:solidFill>
              </a:rPr>
              <a:t>се плаща </a:t>
            </a:r>
            <a:r>
              <a:rPr lang="bg-BG" sz="1400" dirty="0">
                <a:solidFill>
                  <a:srgbClr val="000099"/>
                </a:solidFill>
              </a:rPr>
              <a:t>ел. енергия)</a:t>
            </a:r>
            <a:endParaRPr lang="bg-BG" sz="1400" dirty="0" smtClean="0">
              <a:solidFill>
                <a:srgbClr val="000099"/>
              </a:solidFill>
            </a:endParaRPr>
          </a:p>
          <a:p>
            <a:r>
              <a:rPr lang="bg-BG" sz="1400" dirty="0" smtClean="0">
                <a:solidFill>
                  <a:srgbClr val="000099"/>
                </a:solidFill>
              </a:rPr>
              <a:t>разрешителни; </a:t>
            </a:r>
            <a:r>
              <a:rPr lang="bg-BG" sz="1400" dirty="0">
                <a:solidFill>
                  <a:srgbClr val="000099"/>
                </a:solidFill>
              </a:rPr>
              <a:t>сдружаване</a:t>
            </a:r>
            <a:r>
              <a:rPr lang="bg-BG" sz="1400" dirty="0" smtClean="0">
                <a:solidFill>
                  <a:srgbClr val="000099"/>
                </a:solidFill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02823" y="1211112"/>
            <a:ext cx="6546223" cy="2758215"/>
            <a:chOff x="717023" y="1211112"/>
            <a:chExt cx="6546223" cy="2758215"/>
          </a:xfrm>
        </p:grpSpPr>
        <p:grpSp>
          <p:nvGrpSpPr>
            <p:cNvPr id="9" name="Google Shape;962;p26"/>
            <p:cNvGrpSpPr/>
            <p:nvPr/>
          </p:nvGrpSpPr>
          <p:grpSpPr>
            <a:xfrm>
              <a:off x="717023" y="1211112"/>
              <a:ext cx="6546223" cy="2758215"/>
              <a:chOff x="457200" y="1024075"/>
              <a:chExt cx="8229550" cy="3705811"/>
            </a:xfrm>
          </p:grpSpPr>
          <p:sp>
            <p:nvSpPr>
              <p:cNvPr id="15" name="Google Shape;963;p26"/>
              <p:cNvSpPr/>
              <p:nvPr/>
            </p:nvSpPr>
            <p:spPr>
              <a:xfrm flipH="1">
                <a:off x="4751432" y="1282032"/>
                <a:ext cx="1194300" cy="586800"/>
              </a:xfrm>
              <a:prstGeom prst="homePlate">
                <a:avLst>
                  <a:gd name="adj" fmla="val 27718"/>
                </a:avLst>
              </a:prstGeom>
              <a:solidFill>
                <a:srgbClr val="009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" name="Google Shape;964;p26"/>
              <p:cNvSpPr/>
              <p:nvPr/>
            </p:nvSpPr>
            <p:spPr>
              <a:xfrm flipH="1">
                <a:off x="5325041" y="1024075"/>
                <a:ext cx="1102200" cy="1102200"/>
              </a:xfrm>
              <a:prstGeom prst="ellipse">
                <a:avLst/>
              </a:prstGeom>
              <a:solidFill>
                <a:srgbClr val="FFFFFF"/>
              </a:solidFill>
              <a:ln w="76200" cap="flat" cmpd="sng">
                <a:solidFill>
                  <a:srgbClr val="00929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965;p26"/>
              <p:cNvSpPr/>
              <p:nvPr/>
            </p:nvSpPr>
            <p:spPr>
              <a:xfrm flipH="1">
                <a:off x="5751550" y="1177400"/>
                <a:ext cx="2935200" cy="796200"/>
              </a:xfrm>
              <a:prstGeom prst="roundRect">
                <a:avLst>
                  <a:gd name="adj" fmla="val 26514"/>
                </a:avLst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Google Shape;966;p26"/>
              <p:cNvSpPr/>
              <p:nvPr/>
            </p:nvSpPr>
            <p:spPr>
              <a:xfrm flipH="1">
                <a:off x="5477837" y="1177315"/>
                <a:ext cx="796200" cy="796200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967;p26"/>
              <p:cNvSpPr/>
              <p:nvPr/>
            </p:nvSpPr>
            <p:spPr>
              <a:xfrm flipH="1">
                <a:off x="5582616" y="1282032"/>
                <a:ext cx="586800" cy="586800"/>
              </a:xfrm>
              <a:prstGeom prst="ellipse">
                <a:avLst/>
              </a:prstGeom>
              <a:solidFill>
                <a:srgbClr val="009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bg-BG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4</a:t>
                </a:r>
                <a:endParaRPr kumimoji="0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20" name="Google Shape;970;p26"/>
              <p:cNvSpPr txBox="1"/>
              <p:nvPr/>
            </p:nvSpPr>
            <p:spPr>
              <a:xfrm flipH="1">
                <a:off x="6304960" y="1450180"/>
                <a:ext cx="2181317" cy="312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>
                  <a:buClr>
                    <a:srgbClr val="000000"/>
                  </a:buClr>
                </a:pPr>
                <a:r>
                  <a:rPr lang="bg-BG" sz="11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Ползи за местната </a:t>
                </a:r>
                <a:r>
                  <a:rPr lang="bg-BG" sz="11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общност</a:t>
                </a:r>
                <a:endParaRPr lang="bg-BG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21" name="Google Shape;971;p26"/>
              <p:cNvSpPr/>
              <p:nvPr/>
            </p:nvSpPr>
            <p:spPr>
              <a:xfrm>
                <a:off x="3198168" y="1282032"/>
                <a:ext cx="1194300" cy="586800"/>
              </a:xfrm>
              <a:prstGeom prst="homePlate">
                <a:avLst>
                  <a:gd name="adj" fmla="val 27718"/>
                </a:avLst>
              </a:prstGeom>
              <a:solidFill>
                <a:srgbClr val="6C6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" name="Google Shape;972;p26"/>
              <p:cNvSpPr/>
              <p:nvPr/>
            </p:nvSpPr>
            <p:spPr>
              <a:xfrm>
                <a:off x="2716658" y="1024075"/>
                <a:ext cx="1102200" cy="1102200"/>
              </a:xfrm>
              <a:prstGeom prst="ellipse">
                <a:avLst/>
              </a:prstGeom>
              <a:solidFill>
                <a:srgbClr val="FFFFFF"/>
              </a:solidFill>
              <a:ln w="76200" cap="flat" cmpd="sng">
                <a:solidFill>
                  <a:srgbClr val="6C6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3" name="Google Shape;973;p26"/>
              <p:cNvSpPr/>
              <p:nvPr/>
            </p:nvSpPr>
            <p:spPr>
              <a:xfrm>
                <a:off x="457200" y="1177400"/>
                <a:ext cx="2935200" cy="796200"/>
              </a:xfrm>
              <a:prstGeom prst="roundRect">
                <a:avLst>
                  <a:gd name="adj" fmla="val 26514"/>
                </a:avLst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4" name="Google Shape;974;p26"/>
              <p:cNvSpPr/>
              <p:nvPr/>
            </p:nvSpPr>
            <p:spPr>
              <a:xfrm>
                <a:off x="2869862" y="1177315"/>
                <a:ext cx="796200" cy="796200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5" name="Google Shape;975;p26"/>
              <p:cNvSpPr/>
              <p:nvPr/>
            </p:nvSpPr>
            <p:spPr>
              <a:xfrm>
                <a:off x="2974484" y="1282032"/>
                <a:ext cx="586800" cy="586800"/>
              </a:xfrm>
              <a:prstGeom prst="ellipse">
                <a:avLst/>
              </a:prstGeom>
              <a:solidFill>
                <a:srgbClr val="6C6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1</a:t>
                </a: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26" name="Google Shape;978;p26"/>
              <p:cNvSpPr txBox="1"/>
              <p:nvPr/>
            </p:nvSpPr>
            <p:spPr>
              <a:xfrm>
                <a:off x="681325" y="1400567"/>
                <a:ext cx="2181317" cy="312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rgbClr val="000000"/>
                  </a:buClr>
                </a:pPr>
                <a:r>
                  <a:rPr lang="ru-RU" sz="11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Енергийна общност – участник на пазара за търговия с </a:t>
                </a:r>
                <a:r>
                  <a:rPr lang="ru-RU" sz="11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енергия</a:t>
                </a:r>
                <a:endParaRPr lang="ru-RU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27" name="Google Shape;979;p26"/>
              <p:cNvSpPr/>
              <p:nvPr/>
            </p:nvSpPr>
            <p:spPr>
              <a:xfrm>
                <a:off x="3198168" y="2583837"/>
                <a:ext cx="1194300" cy="586800"/>
              </a:xfrm>
              <a:prstGeom prst="homePlate">
                <a:avLst>
                  <a:gd name="adj" fmla="val 27718"/>
                </a:avLst>
              </a:prstGeom>
              <a:solidFill>
                <a:srgbClr val="A7B6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Google Shape;980;p26"/>
              <p:cNvSpPr/>
              <p:nvPr/>
            </p:nvSpPr>
            <p:spPr>
              <a:xfrm>
                <a:off x="2716658" y="2325880"/>
                <a:ext cx="1102200" cy="1102200"/>
              </a:xfrm>
              <a:prstGeom prst="ellipse">
                <a:avLst/>
              </a:prstGeom>
              <a:solidFill>
                <a:srgbClr val="FFFFFF"/>
              </a:solidFill>
              <a:ln w="76200" cap="flat" cmpd="sng">
                <a:solidFill>
                  <a:srgbClr val="A7B6C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981;p26"/>
              <p:cNvSpPr/>
              <p:nvPr/>
            </p:nvSpPr>
            <p:spPr>
              <a:xfrm>
                <a:off x="457200" y="2479211"/>
                <a:ext cx="2935200" cy="796200"/>
              </a:xfrm>
              <a:prstGeom prst="roundRect">
                <a:avLst>
                  <a:gd name="adj" fmla="val 26514"/>
                </a:avLst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982;p26"/>
              <p:cNvSpPr/>
              <p:nvPr/>
            </p:nvSpPr>
            <p:spPr>
              <a:xfrm>
                <a:off x="2869862" y="2479121"/>
                <a:ext cx="796200" cy="796200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983;p26"/>
              <p:cNvSpPr/>
              <p:nvPr/>
            </p:nvSpPr>
            <p:spPr>
              <a:xfrm>
                <a:off x="2974484" y="2583837"/>
                <a:ext cx="586800" cy="586800"/>
              </a:xfrm>
              <a:prstGeom prst="ellipse">
                <a:avLst/>
              </a:prstGeom>
              <a:solidFill>
                <a:srgbClr val="A7B6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1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2</a:t>
                </a: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32" name="Google Shape;986;p26"/>
              <p:cNvSpPr txBox="1"/>
              <p:nvPr/>
            </p:nvSpPr>
            <p:spPr>
              <a:xfrm>
                <a:off x="607316" y="2676731"/>
                <a:ext cx="2181317" cy="312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rgbClr val="000000"/>
                  </a:buClr>
                </a:pPr>
                <a:r>
                  <a:rPr lang="bg-BG" sz="11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Многофамилни</a:t>
                </a:r>
                <a:r>
                  <a:rPr lang="bg-BG" sz="11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сгради – </a:t>
                </a:r>
                <a:r>
                  <a:rPr lang="bg-BG" sz="11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ЗУЕС</a:t>
                </a:r>
                <a:endParaRPr lang="bg-BG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3" name="Google Shape;987;p26"/>
              <p:cNvSpPr/>
              <p:nvPr/>
            </p:nvSpPr>
            <p:spPr>
              <a:xfrm>
                <a:off x="3198168" y="3885642"/>
                <a:ext cx="1194300" cy="586800"/>
              </a:xfrm>
              <a:prstGeom prst="homePlate">
                <a:avLst>
                  <a:gd name="adj" fmla="val 27718"/>
                </a:avLst>
              </a:prstGeom>
              <a:solidFill>
                <a:srgbClr val="336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4" name="Google Shape;988;p26"/>
              <p:cNvSpPr/>
              <p:nvPr/>
            </p:nvSpPr>
            <p:spPr>
              <a:xfrm>
                <a:off x="2716658" y="3627686"/>
                <a:ext cx="1102200" cy="1102200"/>
              </a:xfrm>
              <a:prstGeom prst="ellipse">
                <a:avLst/>
              </a:prstGeom>
              <a:solidFill>
                <a:srgbClr val="FFFFFF"/>
              </a:solidFill>
              <a:ln w="76200" cap="flat" cmpd="sng">
                <a:solidFill>
                  <a:srgbClr val="3366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5" name="Google Shape;989;p26"/>
              <p:cNvSpPr/>
              <p:nvPr/>
            </p:nvSpPr>
            <p:spPr>
              <a:xfrm>
                <a:off x="457200" y="3781022"/>
                <a:ext cx="2935200" cy="796200"/>
              </a:xfrm>
              <a:prstGeom prst="roundRect">
                <a:avLst>
                  <a:gd name="adj" fmla="val 26514"/>
                </a:avLst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6" name="Google Shape;990;p26"/>
              <p:cNvSpPr/>
              <p:nvPr/>
            </p:nvSpPr>
            <p:spPr>
              <a:xfrm>
                <a:off x="2869862" y="3780926"/>
                <a:ext cx="796200" cy="796200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Google Shape;991;p26"/>
              <p:cNvSpPr/>
              <p:nvPr/>
            </p:nvSpPr>
            <p:spPr>
              <a:xfrm>
                <a:off x="2974484" y="3885642"/>
                <a:ext cx="586800" cy="586800"/>
              </a:xfrm>
              <a:prstGeom prst="ellipse">
                <a:avLst/>
              </a:prstGeom>
              <a:solidFill>
                <a:srgbClr val="336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3</a:t>
                </a:r>
                <a:endParaRPr kumimoji="0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38" name="Google Shape;994;p26"/>
              <p:cNvSpPr txBox="1"/>
              <p:nvPr/>
            </p:nvSpPr>
            <p:spPr>
              <a:xfrm>
                <a:off x="636234" y="4022725"/>
                <a:ext cx="2181317" cy="312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>
                  <a:buClr>
                    <a:srgbClr val="000000"/>
                  </a:buClr>
                </a:pPr>
                <a:r>
                  <a:rPr lang="ru-RU" sz="11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Възможност за виртуално измерване на </a:t>
                </a:r>
                <a:r>
                  <a:rPr lang="ru-RU" sz="11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енергията</a:t>
                </a:r>
                <a:endParaRPr lang="ru-RU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9" name="Google Shape;995;p26"/>
              <p:cNvSpPr/>
              <p:nvPr/>
            </p:nvSpPr>
            <p:spPr>
              <a:xfrm flipH="1">
                <a:off x="4751432" y="2583837"/>
                <a:ext cx="1194300" cy="586800"/>
              </a:xfrm>
              <a:prstGeom prst="homePlate">
                <a:avLst>
                  <a:gd name="adj" fmla="val 27718"/>
                </a:avLst>
              </a:prstGeom>
              <a:solidFill>
                <a:srgbClr val="00D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0" name="Google Shape;996;p26"/>
              <p:cNvSpPr/>
              <p:nvPr/>
            </p:nvSpPr>
            <p:spPr>
              <a:xfrm flipH="1">
                <a:off x="5325041" y="2325880"/>
                <a:ext cx="1102200" cy="1102200"/>
              </a:xfrm>
              <a:prstGeom prst="ellipse">
                <a:avLst/>
              </a:prstGeom>
              <a:solidFill>
                <a:srgbClr val="FFFFFF"/>
              </a:solidFill>
              <a:ln w="76200" cap="flat" cmpd="sng">
                <a:solidFill>
                  <a:srgbClr val="00DDE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Google Shape;997;p26"/>
              <p:cNvSpPr/>
              <p:nvPr/>
            </p:nvSpPr>
            <p:spPr>
              <a:xfrm flipH="1">
                <a:off x="5751550" y="2479211"/>
                <a:ext cx="2935200" cy="796200"/>
              </a:xfrm>
              <a:prstGeom prst="roundRect">
                <a:avLst>
                  <a:gd name="adj" fmla="val 26514"/>
                </a:avLst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2" name="Google Shape;998;p26"/>
              <p:cNvSpPr/>
              <p:nvPr/>
            </p:nvSpPr>
            <p:spPr>
              <a:xfrm flipH="1">
                <a:off x="5477837" y="2479121"/>
                <a:ext cx="796200" cy="796200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" name="Google Shape;999;p26"/>
              <p:cNvSpPr/>
              <p:nvPr/>
            </p:nvSpPr>
            <p:spPr>
              <a:xfrm flipH="1">
                <a:off x="5582616" y="2583836"/>
                <a:ext cx="586800" cy="586800"/>
              </a:xfrm>
              <a:prstGeom prst="ellipse">
                <a:avLst/>
              </a:prstGeom>
              <a:solidFill>
                <a:srgbClr val="00D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bg-BG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5</a:t>
                </a:r>
                <a:endParaRPr kumimoji="0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44" name="Google Shape;1002;p26"/>
              <p:cNvSpPr txBox="1"/>
              <p:nvPr/>
            </p:nvSpPr>
            <p:spPr>
              <a:xfrm flipH="1">
                <a:off x="6338350" y="2720918"/>
                <a:ext cx="2181317" cy="312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>
                  <a:buClr>
                    <a:srgbClr val="000000"/>
                  </a:buClr>
                </a:pPr>
                <a:r>
                  <a:rPr lang="bg-BG" sz="11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Регулирани </a:t>
                </a:r>
                <a:r>
                  <a:rPr lang="bg-BG" sz="11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цени</a:t>
                </a:r>
                <a:endParaRPr lang="bg-BG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pic>
          <p:nvPicPr>
            <p:cNvPr id="10" name="Picture 9" descr="Question Mark PNG Symbols Free Download - Free Transparent PNG Logos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686" y="1470827"/>
              <a:ext cx="243840" cy="243840"/>
            </a:xfrm>
            <a:prstGeom prst="rect">
              <a:avLst/>
            </a:prstGeom>
          </p:spPr>
        </p:pic>
        <p:pic>
          <p:nvPicPr>
            <p:cNvPr id="11" name="Picture 10" descr="Question Mark PNG Symbols Free Download - Free Transparent PNG Logos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273" y="2441175"/>
              <a:ext cx="243840" cy="243840"/>
            </a:xfrm>
            <a:prstGeom prst="rect">
              <a:avLst/>
            </a:prstGeom>
          </p:spPr>
        </p:pic>
        <p:pic>
          <p:nvPicPr>
            <p:cNvPr id="12" name="Picture 11" descr="Question Mark PNG Symbols Free Download - Free Transparent PNG Logos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76" y="3431460"/>
              <a:ext cx="243840" cy="243840"/>
            </a:xfrm>
            <a:prstGeom prst="rect">
              <a:avLst/>
            </a:prstGeom>
          </p:spPr>
        </p:pic>
        <p:pic>
          <p:nvPicPr>
            <p:cNvPr id="13" name="Picture 12" descr="Question Mark PNG Symbols Free Download - Free Transparent PNG Logos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040" y="1470827"/>
              <a:ext cx="243840" cy="243840"/>
            </a:xfrm>
            <a:prstGeom prst="rect">
              <a:avLst/>
            </a:prstGeom>
          </p:spPr>
        </p:pic>
        <p:pic>
          <p:nvPicPr>
            <p:cNvPr id="14" name="Picture 13" descr="Question Mark PNG Symbols Free Download - Free Transparent PNG Logos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52" y="2478632"/>
              <a:ext cx="243840" cy="243840"/>
            </a:xfrm>
            <a:prstGeom prst="rect">
              <a:avLst/>
            </a:prstGeom>
          </p:spPr>
        </p:pic>
      </p:grpSp>
      <p:pic>
        <p:nvPicPr>
          <p:cNvPr id="2" name="Picture 1" descr="Collection of Pros And Cons PNG. | Plus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84" y="4264957"/>
            <a:ext cx="1053920" cy="10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0" name="Title 6"/>
          <p:cNvSpPr>
            <a:spLocks noGrp="1"/>
          </p:cNvSpPr>
          <p:nvPr>
            <p:ph type="title"/>
          </p:nvPr>
        </p:nvSpPr>
        <p:spPr>
          <a:xfrm>
            <a:off x="1071564" y="533402"/>
            <a:ext cx="7499350" cy="735013"/>
          </a:xfrm>
        </p:spPr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Общности за възобновяема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bg-BG" sz="1600" dirty="0"/>
              <a:t>п</a:t>
            </a:r>
            <a:r>
              <a:rPr lang="bg-BG" sz="1600" dirty="0" smtClean="0"/>
              <a:t>ерспективи </a:t>
            </a:r>
            <a:r>
              <a:rPr lang="bg-BG" sz="1600" dirty="0"/>
              <a:t>в България 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21997" y="1763847"/>
            <a:ext cx="8564803" cy="3418589"/>
            <a:chOff x="160042" y="1753457"/>
            <a:chExt cx="8564803" cy="3418589"/>
          </a:xfrm>
        </p:grpSpPr>
        <p:grpSp>
          <p:nvGrpSpPr>
            <p:cNvPr id="39" name="Group 38"/>
            <p:cNvGrpSpPr/>
            <p:nvPr/>
          </p:nvGrpSpPr>
          <p:grpSpPr>
            <a:xfrm>
              <a:off x="160042" y="1753457"/>
              <a:ext cx="8564803" cy="3418589"/>
              <a:chOff x="284733" y="1005312"/>
              <a:chExt cx="8564803" cy="3418589"/>
            </a:xfrm>
          </p:grpSpPr>
          <p:sp>
            <p:nvSpPr>
              <p:cNvPr id="5" name="Google Shape;154;p17"/>
              <p:cNvSpPr/>
              <p:nvPr/>
            </p:nvSpPr>
            <p:spPr>
              <a:xfrm>
                <a:off x="3316101" y="1610779"/>
                <a:ext cx="3122728" cy="2813122"/>
              </a:xfrm>
              <a:custGeom>
                <a:avLst/>
                <a:gdLst/>
                <a:ahLst/>
                <a:cxnLst/>
                <a:rect l="l" t="t" r="r" b="b"/>
                <a:pathLst>
                  <a:path w="150041" h="135165" extrusionOk="0">
                    <a:moveTo>
                      <a:pt x="149174" y="12043"/>
                    </a:moveTo>
                    <a:lnTo>
                      <a:pt x="144370" y="3070"/>
                    </a:lnTo>
                    <a:cubicBezTo>
                      <a:pt x="143369" y="1168"/>
                      <a:pt x="141368" y="1"/>
                      <a:pt x="139233" y="1"/>
                    </a:cubicBezTo>
                    <a:lnTo>
                      <a:pt x="63045" y="1"/>
                    </a:lnTo>
                    <a:lnTo>
                      <a:pt x="63045" y="1"/>
                    </a:lnTo>
                    <a:cubicBezTo>
                      <a:pt x="56707" y="67"/>
                      <a:pt x="50503" y="1735"/>
                      <a:pt x="45032" y="4904"/>
                    </a:cubicBezTo>
                    <a:lnTo>
                      <a:pt x="18480" y="20248"/>
                    </a:lnTo>
                    <a:cubicBezTo>
                      <a:pt x="7072" y="26853"/>
                      <a:pt x="0" y="39029"/>
                      <a:pt x="0" y="52238"/>
                    </a:cubicBezTo>
                    <a:lnTo>
                      <a:pt x="0" y="82893"/>
                    </a:lnTo>
                    <a:cubicBezTo>
                      <a:pt x="0" y="96003"/>
                      <a:pt x="7105" y="108278"/>
                      <a:pt x="18480" y="114850"/>
                    </a:cubicBezTo>
                    <a:lnTo>
                      <a:pt x="45032" y="130194"/>
                    </a:lnTo>
                    <a:cubicBezTo>
                      <a:pt x="50636" y="133463"/>
                      <a:pt x="57008" y="135164"/>
                      <a:pt x="63512" y="135164"/>
                    </a:cubicBezTo>
                    <a:cubicBezTo>
                      <a:pt x="69984" y="135164"/>
                      <a:pt x="76355" y="133463"/>
                      <a:pt x="81992" y="130194"/>
                    </a:cubicBezTo>
                    <a:lnTo>
                      <a:pt x="108544" y="114850"/>
                    </a:lnTo>
                    <a:cubicBezTo>
                      <a:pt x="119919" y="108278"/>
                      <a:pt x="127024" y="96036"/>
                      <a:pt x="127024" y="82893"/>
                    </a:cubicBezTo>
                    <a:lnTo>
                      <a:pt x="127024" y="52238"/>
                    </a:lnTo>
                    <a:cubicBezTo>
                      <a:pt x="127024" y="44366"/>
                      <a:pt x="124489" y="36860"/>
                      <a:pt x="119986" y="30623"/>
                    </a:cubicBezTo>
                    <a:lnTo>
                      <a:pt x="139166" y="30623"/>
                    </a:lnTo>
                    <a:cubicBezTo>
                      <a:pt x="141368" y="30623"/>
                      <a:pt x="143403" y="29388"/>
                      <a:pt x="144370" y="27387"/>
                    </a:cubicBezTo>
                    <a:lnTo>
                      <a:pt x="149274" y="17380"/>
                    </a:lnTo>
                    <a:cubicBezTo>
                      <a:pt x="150041" y="15679"/>
                      <a:pt x="150041" y="13710"/>
                      <a:pt x="149174" y="12043"/>
                    </a:cubicBezTo>
                    <a:close/>
                  </a:path>
                </a:pathLst>
              </a:custGeom>
              <a:solidFill>
                <a:srgbClr val="00BC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" name="Google Shape;155;p17"/>
              <p:cNvSpPr/>
              <p:nvPr/>
            </p:nvSpPr>
            <p:spPr>
              <a:xfrm>
                <a:off x="2700301" y="1737839"/>
                <a:ext cx="3131074" cy="2556920"/>
              </a:xfrm>
              <a:custGeom>
                <a:avLst/>
                <a:gdLst/>
                <a:ahLst/>
                <a:cxnLst/>
                <a:rect l="l" t="t" r="r" b="b"/>
                <a:pathLst>
                  <a:path w="150442" h="122855" extrusionOk="0">
                    <a:moveTo>
                      <a:pt x="134997" y="19481"/>
                    </a:moveTo>
                    <a:lnTo>
                      <a:pt x="108445" y="4136"/>
                    </a:lnTo>
                    <a:cubicBezTo>
                      <a:pt x="103775" y="1434"/>
                      <a:pt x="98471" y="0"/>
                      <a:pt x="93067" y="0"/>
                    </a:cubicBezTo>
                    <a:cubicBezTo>
                      <a:pt x="87696" y="0"/>
                      <a:pt x="82359" y="1434"/>
                      <a:pt x="77689" y="4136"/>
                    </a:cubicBezTo>
                    <a:lnTo>
                      <a:pt x="51104" y="19481"/>
                    </a:lnTo>
                    <a:lnTo>
                      <a:pt x="42598" y="24418"/>
                    </a:lnTo>
                    <a:lnTo>
                      <a:pt x="10975" y="24418"/>
                    </a:lnTo>
                    <a:cubicBezTo>
                      <a:pt x="8740" y="24418"/>
                      <a:pt x="6705" y="25652"/>
                      <a:pt x="5738" y="27653"/>
                    </a:cubicBezTo>
                    <a:lnTo>
                      <a:pt x="834" y="37660"/>
                    </a:lnTo>
                    <a:cubicBezTo>
                      <a:pt x="1" y="39328"/>
                      <a:pt x="34" y="41330"/>
                      <a:pt x="901" y="42964"/>
                    </a:cubicBezTo>
                    <a:lnTo>
                      <a:pt x="5705" y="51937"/>
                    </a:lnTo>
                    <a:cubicBezTo>
                      <a:pt x="6705" y="53839"/>
                      <a:pt x="8707" y="55006"/>
                      <a:pt x="10842" y="55006"/>
                    </a:cubicBezTo>
                    <a:lnTo>
                      <a:pt x="35759" y="55006"/>
                    </a:lnTo>
                    <a:lnTo>
                      <a:pt x="35759" y="76722"/>
                    </a:lnTo>
                    <a:cubicBezTo>
                      <a:pt x="35759" y="87696"/>
                      <a:pt x="41664" y="97870"/>
                      <a:pt x="51137" y="103374"/>
                    </a:cubicBezTo>
                    <a:lnTo>
                      <a:pt x="77723" y="118718"/>
                    </a:lnTo>
                    <a:cubicBezTo>
                      <a:pt x="82393" y="121420"/>
                      <a:pt x="87696" y="122855"/>
                      <a:pt x="93100" y="122855"/>
                    </a:cubicBezTo>
                    <a:cubicBezTo>
                      <a:pt x="98471" y="122855"/>
                      <a:pt x="103808" y="121420"/>
                      <a:pt x="108478" y="118718"/>
                    </a:cubicBezTo>
                    <a:lnTo>
                      <a:pt x="135030" y="103374"/>
                    </a:lnTo>
                    <a:cubicBezTo>
                      <a:pt x="144504" y="97903"/>
                      <a:pt x="150441" y="87696"/>
                      <a:pt x="150441" y="76722"/>
                    </a:cubicBezTo>
                    <a:lnTo>
                      <a:pt x="150441" y="46100"/>
                    </a:lnTo>
                    <a:cubicBezTo>
                      <a:pt x="150408" y="35125"/>
                      <a:pt x="144504" y="24985"/>
                      <a:pt x="134997" y="19481"/>
                    </a:cubicBezTo>
                    <a:close/>
                  </a:path>
                </a:pathLst>
              </a:custGeom>
              <a:solidFill>
                <a:srgbClr val="009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" name="Google Shape;156;p17"/>
              <p:cNvSpPr/>
              <p:nvPr/>
            </p:nvSpPr>
            <p:spPr>
              <a:xfrm>
                <a:off x="2728065" y="1866273"/>
                <a:ext cx="2974169" cy="2300052"/>
              </a:xfrm>
              <a:custGeom>
                <a:avLst/>
                <a:gdLst/>
                <a:ahLst/>
                <a:cxnLst/>
                <a:rect l="l" t="t" r="r" b="b"/>
                <a:pathLst>
                  <a:path w="142903" h="110513" extrusionOk="0">
                    <a:moveTo>
                      <a:pt x="130594" y="18647"/>
                    </a:moveTo>
                    <a:lnTo>
                      <a:pt x="104042" y="3302"/>
                    </a:lnTo>
                    <a:cubicBezTo>
                      <a:pt x="100272" y="1134"/>
                      <a:pt x="96036" y="0"/>
                      <a:pt x="91733" y="0"/>
                    </a:cubicBezTo>
                    <a:cubicBezTo>
                      <a:pt x="87430" y="0"/>
                      <a:pt x="83194" y="1134"/>
                      <a:pt x="79424" y="3302"/>
                    </a:cubicBezTo>
                    <a:lnTo>
                      <a:pt x="52872" y="18647"/>
                    </a:lnTo>
                    <a:cubicBezTo>
                      <a:pt x="45266" y="23017"/>
                      <a:pt x="40563" y="31156"/>
                      <a:pt x="40563" y="39962"/>
                    </a:cubicBezTo>
                    <a:lnTo>
                      <a:pt x="40563" y="70617"/>
                    </a:lnTo>
                    <a:lnTo>
                      <a:pt x="40563" y="79891"/>
                    </a:lnTo>
                    <a:lnTo>
                      <a:pt x="10975" y="79891"/>
                    </a:lnTo>
                    <a:cubicBezTo>
                      <a:pt x="8740" y="79891"/>
                      <a:pt x="6706" y="81158"/>
                      <a:pt x="5738" y="83160"/>
                    </a:cubicBezTo>
                    <a:lnTo>
                      <a:pt x="835" y="93167"/>
                    </a:lnTo>
                    <a:cubicBezTo>
                      <a:pt x="1" y="94835"/>
                      <a:pt x="34" y="96836"/>
                      <a:pt x="901" y="98471"/>
                    </a:cubicBezTo>
                    <a:lnTo>
                      <a:pt x="5705" y="107410"/>
                    </a:lnTo>
                    <a:cubicBezTo>
                      <a:pt x="6706" y="109345"/>
                      <a:pt x="8707" y="110513"/>
                      <a:pt x="10842" y="110513"/>
                    </a:cubicBezTo>
                    <a:lnTo>
                      <a:pt x="91233" y="110513"/>
                    </a:lnTo>
                    <a:lnTo>
                      <a:pt x="91233" y="110513"/>
                    </a:lnTo>
                    <a:lnTo>
                      <a:pt x="91700" y="110513"/>
                    </a:lnTo>
                    <a:cubicBezTo>
                      <a:pt x="95969" y="110513"/>
                      <a:pt x="100239" y="109378"/>
                      <a:pt x="103975" y="107210"/>
                    </a:cubicBezTo>
                    <a:lnTo>
                      <a:pt x="130561" y="91866"/>
                    </a:lnTo>
                    <a:cubicBezTo>
                      <a:pt x="138133" y="87496"/>
                      <a:pt x="142836" y="79324"/>
                      <a:pt x="142836" y="70551"/>
                    </a:cubicBezTo>
                    <a:lnTo>
                      <a:pt x="142836" y="39929"/>
                    </a:lnTo>
                    <a:cubicBezTo>
                      <a:pt x="142903" y="31189"/>
                      <a:pt x="138166" y="23017"/>
                      <a:pt x="130594" y="18647"/>
                    </a:cubicBezTo>
                    <a:close/>
                  </a:path>
                </a:pathLst>
              </a:custGeom>
              <a:solidFill>
                <a:srgbClr val="009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" name="Google Shape;157;p17"/>
              <p:cNvSpPr/>
              <p:nvPr/>
            </p:nvSpPr>
            <p:spPr>
              <a:xfrm>
                <a:off x="3700716" y="1994707"/>
                <a:ext cx="2742983" cy="2043871"/>
              </a:xfrm>
              <a:custGeom>
                <a:avLst/>
                <a:gdLst/>
                <a:ahLst/>
                <a:cxnLst/>
                <a:rect l="l" t="t" r="r" b="b"/>
                <a:pathLst>
                  <a:path w="131795" h="98204" extrusionOk="0">
                    <a:moveTo>
                      <a:pt x="130894" y="53705"/>
                    </a:moveTo>
                    <a:lnTo>
                      <a:pt x="126124" y="44766"/>
                    </a:lnTo>
                    <a:cubicBezTo>
                      <a:pt x="125123" y="42831"/>
                      <a:pt x="123121" y="41663"/>
                      <a:pt x="121020" y="41663"/>
                    </a:cubicBezTo>
                    <a:lnTo>
                      <a:pt x="89998" y="41663"/>
                    </a:lnTo>
                    <a:lnTo>
                      <a:pt x="89998" y="33791"/>
                    </a:lnTo>
                    <a:cubicBezTo>
                      <a:pt x="89998" y="27186"/>
                      <a:pt x="86495" y="21115"/>
                      <a:pt x="80758" y="17813"/>
                    </a:cubicBezTo>
                    <a:lnTo>
                      <a:pt x="54206" y="2469"/>
                    </a:lnTo>
                    <a:cubicBezTo>
                      <a:pt x="51404" y="834"/>
                      <a:pt x="48201" y="0"/>
                      <a:pt x="44999" y="0"/>
                    </a:cubicBezTo>
                    <a:cubicBezTo>
                      <a:pt x="41730" y="0"/>
                      <a:pt x="38561" y="834"/>
                      <a:pt x="35792" y="2469"/>
                    </a:cubicBezTo>
                    <a:lnTo>
                      <a:pt x="9207" y="17813"/>
                    </a:lnTo>
                    <a:cubicBezTo>
                      <a:pt x="3503" y="21115"/>
                      <a:pt x="0" y="27186"/>
                      <a:pt x="0" y="33791"/>
                    </a:cubicBezTo>
                    <a:lnTo>
                      <a:pt x="0" y="64446"/>
                    </a:lnTo>
                    <a:cubicBezTo>
                      <a:pt x="0" y="71018"/>
                      <a:pt x="3503" y="77122"/>
                      <a:pt x="9207" y="80391"/>
                    </a:cubicBezTo>
                    <a:lnTo>
                      <a:pt x="35759" y="95735"/>
                    </a:lnTo>
                    <a:cubicBezTo>
                      <a:pt x="38561" y="97370"/>
                      <a:pt x="41763" y="98204"/>
                      <a:pt x="44999" y="98204"/>
                    </a:cubicBezTo>
                    <a:cubicBezTo>
                      <a:pt x="48235" y="98204"/>
                      <a:pt x="51404" y="97370"/>
                      <a:pt x="54206" y="95735"/>
                    </a:cubicBezTo>
                    <a:lnTo>
                      <a:pt x="80758" y="80391"/>
                    </a:lnTo>
                    <a:cubicBezTo>
                      <a:pt x="84060" y="78490"/>
                      <a:pt x="86662" y="75654"/>
                      <a:pt x="88196" y="72319"/>
                    </a:cubicBezTo>
                    <a:lnTo>
                      <a:pt x="120853" y="72319"/>
                    </a:lnTo>
                    <a:cubicBezTo>
                      <a:pt x="123055" y="72319"/>
                      <a:pt x="125090" y="71051"/>
                      <a:pt x="126057" y="69050"/>
                    </a:cubicBezTo>
                    <a:lnTo>
                      <a:pt x="130960" y="59042"/>
                    </a:lnTo>
                    <a:cubicBezTo>
                      <a:pt x="131794" y="57341"/>
                      <a:pt x="131794" y="55373"/>
                      <a:pt x="130894" y="53705"/>
                    </a:cubicBezTo>
                    <a:close/>
                  </a:path>
                </a:pathLst>
              </a:custGeom>
              <a:solidFill>
                <a:srgbClr val="336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" name="Google Shape;158;p17"/>
              <p:cNvSpPr/>
              <p:nvPr/>
            </p:nvSpPr>
            <p:spPr>
              <a:xfrm>
                <a:off x="3829150" y="2111341"/>
                <a:ext cx="1616923" cy="1811312"/>
              </a:xfrm>
              <a:custGeom>
                <a:avLst/>
                <a:gdLst/>
                <a:ahLst/>
                <a:cxnLst/>
                <a:rect l="l" t="t" r="r" b="b"/>
                <a:pathLst>
                  <a:path w="77690" h="87030" extrusionOk="0">
                    <a:moveTo>
                      <a:pt x="32690" y="2202"/>
                    </a:moveTo>
                    <a:lnTo>
                      <a:pt x="6138" y="17546"/>
                    </a:lnTo>
                    <a:cubicBezTo>
                      <a:pt x="2335" y="19748"/>
                      <a:pt x="0" y="23817"/>
                      <a:pt x="0" y="28187"/>
                    </a:cubicBezTo>
                    <a:lnTo>
                      <a:pt x="0" y="58842"/>
                    </a:lnTo>
                    <a:cubicBezTo>
                      <a:pt x="0" y="63212"/>
                      <a:pt x="2335" y="67282"/>
                      <a:pt x="6138" y="69450"/>
                    </a:cubicBezTo>
                    <a:lnTo>
                      <a:pt x="32690" y="84794"/>
                    </a:lnTo>
                    <a:cubicBezTo>
                      <a:pt x="36493" y="87029"/>
                      <a:pt x="41163" y="87029"/>
                      <a:pt x="44999" y="84794"/>
                    </a:cubicBezTo>
                    <a:lnTo>
                      <a:pt x="71551" y="69450"/>
                    </a:lnTo>
                    <a:cubicBezTo>
                      <a:pt x="75354" y="67248"/>
                      <a:pt x="77689" y="63212"/>
                      <a:pt x="77689" y="58842"/>
                    </a:cubicBezTo>
                    <a:lnTo>
                      <a:pt x="77689" y="28187"/>
                    </a:lnTo>
                    <a:cubicBezTo>
                      <a:pt x="77689" y="23817"/>
                      <a:pt x="75354" y="19714"/>
                      <a:pt x="71551" y="17546"/>
                    </a:cubicBezTo>
                    <a:lnTo>
                      <a:pt x="44999" y="2202"/>
                    </a:lnTo>
                    <a:cubicBezTo>
                      <a:pt x="41163" y="0"/>
                      <a:pt x="36493" y="0"/>
                      <a:pt x="32690" y="220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1" name="Google Shape;160;p17"/>
              <p:cNvGrpSpPr/>
              <p:nvPr/>
            </p:nvGrpSpPr>
            <p:grpSpPr>
              <a:xfrm>
                <a:off x="2885299" y="3697427"/>
                <a:ext cx="455298" cy="334348"/>
                <a:chOff x="1289311" y="2926222"/>
                <a:chExt cx="408156" cy="299783"/>
              </a:xfrm>
            </p:grpSpPr>
            <p:sp>
              <p:nvSpPr>
                <p:cNvPr id="12" name="Google Shape;161;p17"/>
                <p:cNvSpPr/>
                <p:nvPr/>
              </p:nvSpPr>
              <p:spPr>
                <a:xfrm>
                  <a:off x="1334029" y="2952385"/>
                  <a:ext cx="318339" cy="216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2" h="6799" extrusionOk="0">
                      <a:moveTo>
                        <a:pt x="3203" y="1369"/>
                      </a:moveTo>
                      <a:cubicBezTo>
                        <a:pt x="3429" y="1369"/>
                        <a:pt x="3620" y="1548"/>
                        <a:pt x="3620" y="1786"/>
                      </a:cubicBezTo>
                      <a:lnTo>
                        <a:pt x="3620" y="2179"/>
                      </a:lnTo>
                      <a:cubicBezTo>
                        <a:pt x="3620" y="2524"/>
                        <a:pt x="3334" y="2798"/>
                        <a:pt x="3012" y="2798"/>
                      </a:cubicBezTo>
                      <a:cubicBezTo>
                        <a:pt x="2679" y="2798"/>
                        <a:pt x="2381" y="2524"/>
                        <a:pt x="2381" y="2179"/>
                      </a:cubicBezTo>
                      <a:lnTo>
                        <a:pt x="2381" y="1786"/>
                      </a:lnTo>
                      <a:cubicBezTo>
                        <a:pt x="2381" y="1560"/>
                        <a:pt x="2560" y="1369"/>
                        <a:pt x="2798" y="1369"/>
                      </a:cubicBezTo>
                      <a:close/>
                      <a:moveTo>
                        <a:pt x="8013" y="1191"/>
                      </a:moveTo>
                      <a:cubicBezTo>
                        <a:pt x="8132" y="1191"/>
                        <a:pt x="8215" y="1274"/>
                        <a:pt x="8215" y="1393"/>
                      </a:cubicBezTo>
                      <a:lnTo>
                        <a:pt x="8215" y="1989"/>
                      </a:lnTo>
                      <a:cubicBezTo>
                        <a:pt x="8215" y="2060"/>
                        <a:pt x="8168" y="2131"/>
                        <a:pt x="8108" y="2167"/>
                      </a:cubicBezTo>
                      <a:cubicBezTo>
                        <a:pt x="8061" y="2203"/>
                        <a:pt x="8025" y="2262"/>
                        <a:pt x="8025" y="2334"/>
                      </a:cubicBezTo>
                      <a:lnTo>
                        <a:pt x="8025" y="2632"/>
                      </a:lnTo>
                      <a:cubicBezTo>
                        <a:pt x="8025" y="2715"/>
                        <a:pt x="8085" y="2798"/>
                        <a:pt x="8168" y="2810"/>
                      </a:cubicBezTo>
                      <a:lnTo>
                        <a:pt x="8680" y="2929"/>
                      </a:lnTo>
                      <a:cubicBezTo>
                        <a:pt x="8763" y="2953"/>
                        <a:pt x="8847" y="3036"/>
                        <a:pt x="8847" y="3132"/>
                      </a:cubicBezTo>
                      <a:lnTo>
                        <a:pt x="8847" y="3191"/>
                      </a:lnTo>
                      <a:lnTo>
                        <a:pt x="6799" y="3191"/>
                      </a:lnTo>
                      <a:lnTo>
                        <a:pt x="6799" y="3132"/>
                      </a:lnTo>
                      <a:cubicBezTo>
                        <a:pt x="6799" y="3024"/>
                        <a:pt x="6858" y="2953"/>
                        <a:pt x="6965" y="2929"/>
                      </a:cubicBezTo>
                      <a:lnTo>
                        <a:pt x="7477" y="2810"/>
                      </a:lnTo>
                      <a:cubicBezTo>
                        <a:pt x="7561" y="2798"/>
                        <a:pt x="7620" y="2715"/>
                        <a:pt x="7620" y="2632"/>
                      </a:cubicBezTo>
                      <a:lnTo>
                        <a:pt x="7620" y="2334"/>
                      </a:lnTo>
                      <a:cubicBezTo>
                        <a:pt x="7596" y="2274"/>
                        <a:pt x="7561" y="2215"/>
                        <a:pt x="7501" y="2167"/>
                      </a:cubicBezTo>
                      <a:cubicBezTo>
                        <a:pt x="7430" y="2120"/>
                        <a:pt x="7406" y="2060"/>
                        <a:pt x="7406" y="1989"/>
                      </a:cubicBezTo>
                      <a:lnTo>
                        <a:pt x="7406" y="1393"/>
                      </a:lnTo>
                      <a:cubicBezTo>
                        <a:pt x="7406" y="1274"/>
                        <a:pt x="7489" y="1191"/>
                        <a:pt x="7608" y="1191"/>
                      </a:cubicBezTo>
                      <a:close/>
                      <a:moveTo>
                        <a:pt x="9620" y="369"/>
                      </a:moveTo>
                      <a:lnTo>
                        <a:pt x="9620" y="3191"/>
                      </a:lnTo>
                      <a:lnTo>
                        <a:pt x="9192" y="3191"/>
                      </a:lnTo>
                      <a:lnTo>
                        <a:pt x="9192" y="3132"/>
                      </a:lnTo>
                      <a:cubicBezTo>
                        <a:pt x="9192" y="2870"/>
                        <a:pt x="9013" y="2632"/>
                        <a:pt x="8739" y="2572"/>
                      </a:cubicBezTo>
                      <a:lnTo>
                        <a:pt x="8382" y="2477"/>
                      </a:lnTo>
                      <a:lnTo>
                        <a:pt x="8382" y="2417"/>
                      </a:lnTo>
                      <a:cubicBezTo>
                        <a:pt x="8501" y="2322"/>
                        <a:pt x="8573" y="2155"/>
                        <a:pt x="8573" y="1977"/>
                      </a:cubicBezTo>
                      <a:lnTo>
                        <a:pt x="8573" y="1381"/>
                      </a:lnTo>
                      <a:cubicBezTo>
                        <a:pt x="8573" y="1048"/>
                        <a:pt x="8311" y="786"/>
                        <a:pt x="7977" y="786"/>
                      </a:cubicBezTo>
                      <a:lnTo>
                        <a:pt x="7584" y="786"/>
                      </a:lnTo>
                      <a:cubicBezTo>
                        <a:pt x="7251" y="786"/>
                        <a:pt x="6989" y="1048"/>
                        <a:pt x="6989" y="1381"/>
                      </a:cubicBezTo>
                      <a:lnTo>
                        <a:pt x="6989" y="1977"/>
                      </a:lnTo>
                      <a:cubicBezTo>
                        <a:pt x="6989" y="2143"/>
                        <a:pt x="7061" y="2298"/>
                        <a:pt x="7180" y="2417"/>
                      </a:cubicBezTo>
                      <a:lnTo>
                        <a:pt x="7180" y="2477"/>
                      </a:lnTo>
                      <a:lnTo>
                        <a:pt x="6822" y="2572"/>
                      </a:lnTo>
                      <a:cubicBezTo>
                        <a:pt x="6549" y="2632"/>
                        <a:pt x="6370" y="2870"/>
                        <a:pt x="6370" y="3132"/>
                      </a:cubicBezTo>
                      <a:lnTo>
                        <a:pt x="6370" y="3191"/>
                      </a:lnTo>
                      <a:lnTo>
                        <a:pt x="5941" y="3191"/>
                      </a:lnTo>
                      <a:lnTo>
                        <a:pt x="5941" y="369"/>
                      </a:lnTo>
                      <a:close/>
                      <a:moveTo>
                        <a:pt x="3227" y="3179"/>
                      </a:moveTo>
                      <a:lnTo>
                        <a:pt x="3227" y="3274"/>
                      </a:lnTo>
                      <a:cubicBezTo>
                        <a:pt x="3203" y="3346"/>
                        <a:pt x="3239" y="3405"/>
                        <a:pt x="3262" y="3465"/>
                      </a:cubicBezTo>
                      <a:lnTo>
                        <a:pt x="3012" y="3715"/>
                      </a:lnTo>
                      <a:lnTo>
                        <a:pt x="3001" y="3715"/>
                      </a:lnTo>
                      <a:lnTo>
                        <a:pt x="2739" y="3465"/>
                      </a:lnTo>
                      <a:cubicBezTo>
                        <a:pt x="2774" y="3405"/>
                        <a:pt x="2798" y="3346"/>
                        <a:pt x="2798" y="3274"/>
                      </a:cubicBezTo>
                      <a:lnTo>
                        <a:pt x="2798" y="3179"/>
                      </a:lnTo>
                      <a:close/>
                      <a:moveTo>
                        <a:pt x="3572" y="3667"/>
                      </a:moveTo>
                      <a:lnTo>
                        <a:pt x="3953" y="3822"/>
                      </a:lnTo>
                      <a:cubicBezTo>
                        <a:pt x="4108" y="3882"/>
                        <a:pt x="4215" y="4048"/>
                        <a:pt x="4215" y="4203"/>
                      </a:cubicBezTo>
                      <a:lnTo>
                        <a:pt x="4215" y="5394"/>
                      </a:lnTo>
                      <a:cubicBezTo>
                        <a:pt x="4215" y="5513"/>
                        <a:pt x="4132" y="5608"/>
                        <a:pt x="4013" y="5608"/>
                      </a:cubicBezTo>
                      <a:lnTo>
                        <a:pt x="3191" y="5608"/>
                      </a:lnTo>
                      <a:lnTo>
                        <a:pt x="3191" y="5382"/>
                      </a:lnTo>
                      <a:lnTo>
                        <a:pt x="3608" y="5382"/>
                      </a:lnTo>
                      <a:cubicBezTo>
                        <a:pt x="3715" y="5382"/>
                        <a:pt x="3798" y="5299"/>
                        <a:pt x="3798" y="5191"/>
                      </a:cubicBezTo>
                      <a:lnTo>
                        <a:pt x="3798" y="4596"/>
                      </a:lnTo>
                      <a:cubicBezTo>
                        <a:pt x="3798" y="4489"/>
                        <a:pt x="3715" y="4406"/>
                        <a:pt x="3608" y="4406"/>
                      </a:cubicBezTo>
                      <a:cubicBezTo>
                        <a:pt x="3501" y="4406"/>
                        <a:pt x="3417" y="4489"/>
                        <a:pt x="3417" y="4596"/>
                      </a:cubicBezTo>
                      <a:lnTo>
                        <a:pt x="3417" y="5013"/>
                      </a:lnTo>
                      <a:lnTo>
                        <a:pt x="2584" y="5013"/>
                      </a:lnTo>
                      <a:lnTo>
                        <a:pt x="2584" y="4596"/>
                      </a:lnTo>
                      <a:cubicBezTo>
                        <a:pt x="2584" y="4489"/>
                        <a:pt x="2489" y="4406"/>
                        <a:pt x="2381" y="4406"/>
                      </a:cubicBezTo>
                      <a:cubicBezTo>
                        <a:pt x="2286" y="4406"/>
                        <a:pt x="2191" y="4489"/>
                        <a:pt x="2191" y="4596"/>
                      </a:cubicBezTo>
                      <a:lnTo>
                        <a:pt x="2191" y="5191"/>
                      </a:lnTo>
                      <a:cubicBezTo>
                        <a:pt x="2191" y="5299"/>
                        <a:pt x="2286" y="5382"/>
                        <a:pt x="2381" y="5382"/>
                      </a:cubicBezTo>
                      <a:lnTo>
                        <a:pt x="2798" y="5382"/>
                      </a:lnTo>
                      <a:lnTo>
                        <a:pt x="2798" y="5608"/>
                      </a:lnTo>
                      <a:lnTo>
                        <a:pt x="1989" y="5608"/>
                      </a:lnTo>
                      <a:cubicBezTo>
                        <a:pt x="1869" y="5608"/>
                        <a:pt x="1774" y="5513"/>
                        <a:pt x="1774" y="5394"/>
                      </a:cubicBezTo>
                      <a:lnTo>
                        <a:pt x="1774" y="4203"/>
                      </a:lnTo>
                      <a:cubicBezTo>
                        <a:pt x="1774" y="4048"/>
                        <a:pt x="1881" y="3882"/>
                        <a:pt x="2048" y="3822"/>
                      </a:cubicBezTo>
                      <a:lnTo>
                        <a:pt x="2417" y="3667"/>
                      </a:lnTo>
                      <a:lnTo>
                        <a:pt x="2727" y="3989"/>
                      </a:lnTo>
                      <a:cubicBezTo>
                        <a:pt x="2798" y="4060"/>
                        <a:pt x="2905" y="4108"/>
                        <a:pt x="3001" y="4108"/>
                      </a:cubicBezTo>
                      <a:cubicBezTo>
                        <a:pt x="3096" y="4108"/>
                        <a:pt x="3191" y="4060"/>
                        <a:pt x="3262" y="3989"/>
                      </a:cubicBezTo>
                      <a:lnTo>
                        <a:pt x="3572" y="3667"/>
                      </a:lnTo>
                      <a:close/>
                      <a:moveTo>
                        <a:pt x="5632" y="5596"/>
                      </a:moveTo>
                      <a:lnTo>
                        <a:pt x="5632" y="6406"/>
                      </a:lnTo>
                      <a:lnTo>
                        <a:pt x="381" y="6406"/>
                      </a:lnTo>
                      <a:lnTo>
                        <a:pt x="381" y="5596"/>
                      </a:lnTo>
                      <a:lnTo>
                        <a:pt x="1429" y="5596"/>
                      </a:lnTo>
                      <a:cubicBezTo>
                        <a:pt x="1512" y="5834"/>
                        <a:pt x="1727" y="5989"/>
                        <a:pt x="2000" y="5989"/>
                      </a:cubicBezTo>
                      <a:lnTo>
                        <a:pt x="4013" y="5989"/>
                      </a:lnTo>
                      <a:cubicBezTo>
                        <a:pt x="4263" y="5989"/>
                        <a:pt x="4489" y="5834"/>
                        <a:pt x="4572" y="5596"/>
                      </a:cubicBezTo>
                      <a:close/>
                      <a:moveTo>
                        <a:pt x="8025" y="4406"/>
                      </a:moveTo>
                      <a:cubicBezTo>
                        <a:pt x="8144" y="4406"/>
                        <a:pt x="8227" y="4489"/>
                        <a:pt x="8227" y="4608"/>
                      </a:cubicBezTo>
                      <a:lnTo>
                        <a:pt x="8227" y="5203"/>
                      </a:lnTo>
                      <a:cubicBezTo>
                        <a:pt x="8227" y="5275"/>
                        <a:pt x="8192" y="5358"/>
                        <a:pt x="8132" y="5382"/>
                      </a:cubicBezTo>
                      <a:cubicBezTo>
                        <a:pt x="8073" y="5418"/>
                        <a:pt x="8037" y="5477"/>
                        <a:pt x="8037" y="5549"/>
                      </a:cubicBezTo>
                      <a:lnTo>
                        <a:pt x="8037" y="5846"/>
                      </a:lnTo>
                      <a:cubicBezTo>
                        <a:pt x="8037" y="5930"/>
                        <a:pt x="8096" y="6013"/>
                        <a:pt x="8192" y="6025"/>
                      </a:cubicBezTo>
                      <a:lnTo>
                        <a:pt x="8692" y="6144"/>
                      </a:lnTo>
                      <a:cubicBezTo>
                        <a:pt x="8787" y="6168"/>
                        <a:pt x="8858" y="6251"/>
                        <a:pt x="8858" y="6346"/>
                      </a:cubicBezTo>
                      <a:lnTo>
                        <a:pt x="8858" y="6406"/>
                      </a:lnTo>
                      <a:lnTo>
                        <a:pt x="6787" y="6406"/>
                      </a:lnTo>
                      <a:lnTo>
                        <a:pt x="6787" y="6346"/>
                      </a:lnTo>
                      <a:cubicBezTo>
                        <a:pt x="6787" y="6251"/>
                        <a:pt x="6846" y="6168"/>
                        <a:pt x="6953" y="6144"/>
                      </a:cubicBezTo>
                      <a:lnTo>
                        <a:pt x="7465" y="6025"/>
                      </a:lnTo>
                      <a:cubicBezTo>
                        <a:pt x="7549" y="6013"/>
                        <a:pt x="7608" y="5930"/>
                        <a:pt x="7608" y="5846"/>
                      </a:cubicBezTo>
                      <a:lnTo>
                        <a:pt x="7608" y="5549"/>
                      </a:lnTo>
                      <a:cubicBezTo>
                        <a:pt x="7608" y="5489"/>
                        <a:pt x="7584" y="5418"/>
                        <a:pt x="7513" y="5382"/>
                      </a:cubicBezTo>
                      <a:cubicBezTo>
                        <a:pt x="7442" y="5334"/>
                        <a:pt x="7418" y="5275"/>
                        <a:pt x="7418" y="5203"/>
                      </a:cubicBezTo>
                      <a:lnTo>
                        <a:pt x="7418" y="4608"/>
                      </a:lnTo>
                      <a:cubicBezTo>
                        <a:pt x="7418" y="4489"/>
                        <a:pt x="7501" y="4406"/>
                        <a:pt x="7620" y="4406"/>
                      </a:cubicBezTo>
                      <a:close/>
                      <a:moveTo>
                        <a:pt x="9585" y="3584"/>
                      </a:moveTo>
                      <a:lnTo>
                        <a:pt x="9585" y="6406"/>
                      </a:lnTo>
                      <a:lnTo>
                        <a:pt x="9204" y="6406"/>
                      </a:lnTo>
                      <a:lnTo>
                        <a:pt x="9204" y="6346"/>
                      </a:lnTo>
                      <a:cubicBezTo>
                        <a:pt x="9204" y="6084"/>
                        <a:pt x="9025" y="5846"/>
                        <a:pt x="8751" y="5787"/>
                      </a:cubicBezTo>
                      <a:lnTo>
                        <a:pt x="8394" y="5691"/>
                      </a:lnTo>
                      <a:lnTo>
                        <a:pt x="8394" y="5632"/>
                      </a:lnTo>
                      <a:cubicBezTo>
                        <a:pt x="8513" y="5537"/>
                        <a:pt x="8596" y="5370"/>
                        <a:pt x="8596" y="5191"/>
                      </a:cubicBezTo>
                      <a:lnTo>
                        <a:pt x="8596" y="4596"/>
                      </a:lnTo>
                      <a:cubicBezTo>
                        <a:pt x="8596" y="4263"/>
                        <a:pt x="8323" y="4001"/>
                        <a:pt x="8001" y="4001"/>
                      </a:cubicBezTo>
                      <a:lnTo>
                        <a:pt x="7596" y="4001"/>
                      </a:lnTo>
                      <a:cubicBezTo>
                        <a:pt x="7263" y="4001"/>
                        <a:pt x="7001" y="4263"/>
                        <a:pt x="7001" y="4596"/>
                      </a:cubicBezTo>
                      <a:lnTo>
                        <a:pt x="7001" y="5191"/>
                      </a:lnTo>
                      <a:cubicBezTo>
                        <a:pt x="7001" y="5358"/>
                        <a:pt x="7072" y="5513"/>
                        <a:pt x="7192" y="5632"/>
                      </a:cubicBezTo>
                      <a:lnTo>
                        <a:pt x="7192" y="5691"/>
                      </a:lnTo>
                      <a:lnTo>
                        <a:pt x="6834" y="5787"/>
                      </a:lnTo>
                      <a:cubicBezTo>
                        <a:pt x="6572" y="5846"/>
                        <a:pt x="6394" y="6084"/>
                        <a:pt x="6394" y="6346"/>
                      </a:cubicBezTo>
                      <a:lnTo>
                        <a:pt x="6394" y="6406"/>
                      </a:lnTo>
                      <a:lnTo>
                        <a:pt x="5953" y="6406"/>
                      </a:lnTo>
                      <a:lnTo>
                        <a:pt x="5953" y="3584"/>
                      </a:lnTo>
                      <a:close/>
                      <a:moveTo>
                        <a:pt x="203" y="0"/>
                      </a:moveTo>
                      <a:cubicBezTo>
                        <a:pt x="95" y="0"/>
                        <a:pt x="0" y="84"/>
                        <a:pt x="0" y="191"/>
                      </a:cubicBezTo>
                      <a:lnTo>
                        <a:pt x="0" y="6596"/>
                      </a:lnTo>
                      <a:cubicBezTo>
                        <a:pt x="0" y="6703"/>
                        <a:pt x="95" y="6799"/>
                        <a:pt x="203" y="6799"/>
                      </a:cubicBezTo>
                      <a:lnTo>
                        <a:pt x="9811" y="6799"/>
                      </a:lnTo>
                      <a:cubicBezTo>
                        <a:pt x="9918" y="6799"/>
                        <a:pt x="10001" y="6703"/>
                        <a:pt x="10001" y="6596"/>
                      </a:cubicBezTo>
                      <a:lnTo>
                        <a:pt x="10001" y="191"/>
                      </a:lnTo>
                      <a:cubicBezTo>
                        <a:pt x="10001" y="84"/>
                        <a:pt x="9918" y="0"/>
                        <a:pt x="9811" y="0"/>
                      </a:cubicBezTo>
                      <a:lnTo>
                        <a:pt x="1584" y="0"/>
                      </a:lnTo>
                      <a:cubicBezTo>
                        <a:pt x="1477" y="0"/>
                        <a:pt x="1381" y="84"/>
                        <a:pt x="1381" y="191"/>
                      </a:cubicBezTo>
                      <a:cubicBezTo>
                        <a:pt x="1381" y="286"/>
                        <a:pt x="1477" y="381"/>
                        <a:pt x="1584" y="381"/>
                      </a:cubicBezTo>
                      <a:lnTo>
                        <a:pt x="5596" y="381"/>
                      </a:lnTo>
                      <a:lnTo>
                        <a:pt x="5596" y="5215"/>
                      </a:lnTo>
                      <a:lnTo>
                        <a:pt x="4572" y="5215"/>
                      </a:lnTo>
                      <a:lnTo>
                        <a:pt x="4572" y="4203"/>
                      </a:lnTo>
                      <a:cubicBezTo>
                        <a:pt x="4572" y="3882"/>
                        <a:pt x="4370" y="3584"/>
                        <a:pt x="4072" y="3477"/>
                      </a:cubicBezTo>
                      <a:lnTo>
                        <a:pt x="3572" y="3286"/>
                      </a:lnTo>
                      <a:lnTo>
                        <a:pt x="3572" y="3274"/>
                      </a:lnTo>
                      <a:lnTo>
                        <a:pt x="3572" y="2989"/>
                      </a:lnTo>
                      <a:cubicBezTo>
                        <a:pt x="3810" y="2810"/>
                        <a:pt x="3977" y="2512"/>
                        <a:pt x="3977" y="2203"/>
                      </a:cubicBezTo>
                      <a:lnTo>
                        <a:pt x="3977" y="1798"/>
                      </a:lnTo>
                      <a:cubicBezTo>
                        <a:pt x="3977" y="1369"/>
                        <a:pt x="3620" y="1012"/>
                        <a:pt x="3191" y="1012"/>
                      </a:cubicBezTo>
                      <a:lnTo>
                        <a:pt x="2786" y="1012"/>
                      </a:lnTo>
                      <a:cubicBezTo>
                        <a:pt x="2358" y="1012"/>
                        <a:pt x="2000" y="1369"/>
                        <a:pt x="2000" y="1798"/>
                      </a:cubicBezTo>
                      <a:lnTo>
                        <a:pt x="2000" y="2203"/>
                      </a:lnTo>
                      <a:cubicBezTo>
                        <a:pt x="2000" y="2524"/>
                        <a:pt x="2167" y="2810"/>
                        <a:pt x="2405" y="2989"/>
                      </a:cubicBezTo>
                      <a:lnTo>
                        <a:pt x="2405" y="3274"/>
                      </a:lnTo>
                      <a:lnTo>
                        <a:pt x="2405" y="3286"/>
                      </a:lnTo>
                      <a:lnTo>
                        <a:pt x="1905" y="3477"/>
                      </a:lnTo>
                      <a:cubicBezTo>
                        <a:pt x="1608" y="3596"/>
                        <a:pt x="1405" y="3894"/>
                        <a:pt x="1405" y="4203"/>
                      </a:cubicBezTo>
                      <a:lnTo>
                        <a:pt x="1405" y="5215"/>
                      </a:lnTo>
                      <a:lnTo>
                        <a:pt x="381" y="5215"/>
                      </a:lnTo>
                      <a:lnTo>
                        <a:pt x="381" y="381"/>
                      </a:lnTo>
                      <a:lnTo>
                        <a:pt x="798" y="381"/>
                      </a:lnTo>
                      <a:cubicBezTo>
                        <a:pt x="893" y="381"/>
                        <a:pt x="988" y="286"/>
                        <a:pt x="988" y="191"/>
                      </a:cubicBezTo>
                      <a:cubicBezTo>
                        <a:pt x="988" y="84"/>
                        <a:pt x="893" y="0"/>
                        <a:pt x="7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3" name="Google Shape;162;p17"/>
                <p:cNvSpPr/>
                <p:nvPr/>
              </p:nvSpPr>
              <p:spPr>
                <a:xfrm>
                  <a:off x="1289311" y="2926222"/>
                  <a:ext cx="408156" cy="299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4" h="9419" extrusionOk="0">
                      <a:moveTo>
                        <a:pt x="11621" y="382"/>
                      </a:moveTo>
                      <a:cubicBezTo>
                        <a:pt x="11740" y="382"/>
                        <a:pt x="11823" y="477"/>
                        <a:pt x="11823" y="596"/>
                      </a:cubicBezTo>
                      <a:lnTo>
                        <a:pt x="11823" y="8037"/>
                      </a:lnTo>
                      <a:lnTo>
                        <a:pt x="11406" y="8037"/>
                      </a:lnTo>
                      <a:cubicBezTo>
                        <a:pt x="11299" y="8037"/>
                        <a:pt x="11216" y="8121"/>
                        <a:pt x="11216" y="8228"/>
                      </a:cubicBezTo>
                      <a:cubicBezTo>
                        <a:pt x="11216" y="8335"/>
                        <a:pt x="11299" y="8418"/>
                        <a:pt x="11406" y="8418"/>
                      </a:cubicBezTo>
                      <a:lnTo>
                        <a:pt x="12407" y="8418"/>
                      </a:lnTo>
                      <a:cubicBezTo>
                        <a:pt x="12407" y="8418"/>
                        <a:pt x="12418" y="8418"/>
                        <a:pt x="12418" y="8442"/>
                      </a:cubicBezTo>
                      <a:lnTo>
                        <a:pt x="12418" y="8835"/>
                      </a:lnTo>
                      <a:cubicBezTo>
                        <a:pt x="12442" y="8942"/>
                        <a:pt x="12347" y="9049"/>
                        <a:pt x="12228" y="9049"/>
                      </a:cubicBezTo>
                      <a:lnTo>
                        <a:pt x="596" y="9049"/>
                      </a:lnTo>
                      <a:cubicBezTo>
                        <a:pt x="476" y="9049"/>
                        <a:pt x="381" y="8954"/>
                        <a:pt x="381" y="8835"/>
                      </a:cubicBezTo>
                      <a:lnTo>
                        <a:pt x="381" y="8442"/>
                      </a:lnTo>
                      <a:cubicBezTo>
                        <a:pt x="381" y="8442"/>
                        <a:pt x="381" y="8418"/>
                        <a:pt x="393" y="8418"/>
                      </a:cubicBezTo>
                      <a:lnTo>
                        <a:pt x="10621" y="8418"/>
                      </a:lnTo>
                      <a:cubicBezTo>
                        <a:pt x="10728" y="8418"/>
                        <a:pt x="10811" y="8335"/>
                        <a:pt x="10811" y="8228"/>
                      </a:cubicBezTo>
                      <a:cubicBezTo>
                        <a:pt x="10811" y="8121"/>
                        <a:pt x="10728" y="8037"/>
                        <a:pt x="10621" y="8037"/>
                      </a:cubicBezTo>
                      <a:lnTo>
                        <a:pt x="977" y="8037"/>
                      </a:lnTo>
                      <a:lnTo>
                        <a:pt x="977" y="596"/>
                      </a:lnTo>
                      <a:cubicBezTo>
                        <a:pt x="977" y="477"/>
                        <a:pt x="1072" y="382"/>
                        <a:pt x="1179" y="382"/>
                      </a:cubicBezTo>
                      <a:close/>
                      <a:moveTo>
                        <a:pt x="1191" y="1"/>
                      </a:moveTo>
                      <a:cubicBezTo>
                        <a:pt x="857" y="1"/>
                        <a:pt x="596" y="263"/>
                        <a:pt x="596" y="596"/>
                      </a:cubicBezTo>
                      <a:lnTo>
                        <a:pt x="596" y="8037"/>
                      </a:lnTo>
                      <a:lnTo>
                        <a:pt x="381" y="8037"/>
                      </a:lnTo>
                      <a:cubicBezTo>
                        <a:pt x="179" y="8037"/>
                        <a:pt x="0" y="8216"/>
                        <a:pt x="0" y="8418"/>
                      </a:cubicBezTo>
                      <a:lnTo>
                        <a:pt x="0" y="8823"/>
                      </a:lnTo>
                      <a:cubicBezTo>
                        <a:pt x="0" y="9157"/>
                        <a:pt x="262" y="9419"/>
                        <a:pt x="596" y="9419"/>
                      </a:cubicBezTo>
                      <a:lnTo>
                        <a:pt x="12228" y="9419"/>
                      </a:lnTo>
                      <a:cubicBezTo>
                        <a:pt x="12561" y="9419"/>
                        <a:pt x="12823" y="9157"/>
                        <a:pt x="12823" y="8823"/>
                      </a:cubicBezTo>
                      <a:lnTo>
                        <a:pt x="12823" y="8418"/>
                      </a:lnTo>
                      <a:cubicBezTo>
                        <a:pt x="12811" y="8216"/>
                        <a:pt x="12645" y="8037"/>
                        <a:pt x="12418" y="8037"/>
                      </a:cubicBezTo>
                      <a:lnTo>
                        <a:pt x="12216" y="8037"/>
                      </a:lnTo>
                      <a:lnTo>
                        <a:pt x="12216" y="596"/>
                      </a:lnTo>
                      <a:cubicBezTo>
                        <a:pt x="12216" y="263"/>
                        <a:pt x="11942" y="1"/>
                        <a:pt x="116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14" name="Google Shape;163;p17"/>
              <p:cNvGrpSpPr/>
              <p:nvPr/>
            </p:nvGrpSpPr>
            <p:grpSpPr>
              <a:xfrm>
                <a:off x="5823971" y="2989735"/>
                <a:ext cx="431075" cy="383391"/>
                <a:chOff x="854261" y="2908813"/>
                <a:chExt cx="377474" cy="335748"/>
              </a:xfrm>
            </p:grpSpPr>
            <p:sp>
              <p:nvSpPr>
                <p:cNvPr id="15" name="Google Shape;164;p17"/>
                <p:cNvSpPr/>
                <p:nvPr/>
              </p:nvSpPr>
              <p:spPr>
                <a:xfrm>
                  <a:off x="896337" y="3079695"/>
                  <a:ext cx="47391" cy="17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" h="537" extrusionOk="0">
                      <a:moveTo>
                        <a:pt x="179" y="1"/>
                      </a:moveTo>
                      <a:cubicBezTo>
                        <a:pt x="96" y="1"/>
                        <a:pt x="0" y="72"/>
                        <a:pt x="0" y="179"/>
                      </a:cubicBezTo>
                      <a:cubicBezTo>
                        <a:pt x="0" y="263"/>
                        <a:pt x="84" y="358"/>
                        <a:pt x="179" y="358"/>
                      </a:cubicBezTo>
                      <a:cubicBezTo>
                        <a:pt x="381" y="358"/>
                        <a:pt x="941" y="382"/>
                        <a:pt x="1227" y="525"/>
                      </a:cubicBezTo>
                      <a:cubicBezTo>
                        <a:pt x="1251" y="537"/>
                        <a:pt x="1274" y="537"/>
                        <a:pt x="1298" y="537"/>
                      </a:cubicBezTo>
                      <a:cubicBezTo>
                        <a:pt x="1358" y="537"/>
                        <a:pt x="1417" y="501"/>
                        <a:pt x="1453" y="441"/>
                      </a:cubicBezTo>
                      <a:cubicBezTo>
                        <a:pt x="1489" y="358"/>
                        <a:pt x="1465" y="251"/>
                        <a:pt x="1370" y="203"/>
                      </a:cubicBezTo>
                      <a:cubicBezTo>
                        <a:pt x="977" y="1"/>
                        <a:pt x="215" y="1"/>
                        <a:pt x="1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6" name="Google Shape;165;p17"/>
                <p:cNvSpPr/>
                <p:nvPr/>
              </p:nvSpPr>
              <p:spPr>
                <a:xfrm>
                  <a:off x="878514" y="3191855"/>
                  <a:ext cx="11426" cy="5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1656" extrusionOk="0">
                      <a:moveTo>
                        <a:pt x="179" y="1"/>
                      </a:moveTo>
                      <a:cubicBezTo>
                        <a:pt x="84" y="1"/>
                        <a:pt x="1" y="72"/>
                        <a:pt x="1" y="180"/>
                      </a:cubicBezTo>
                      <a:lnTo>
                        <a:pt x="1" y="1477"/>
                      </a:lnTo>
                      <a:cubicBezTo>
                        <a:pt x="1" y="1561"/>
                        <a:pt x="72" y="1656"/>
                        <a:pt x="179" y="1656"/>
                      </a:cubicBezTo>
                      <a:cubicBezTo>
                        <a:pt x="287" y="1656"/>
                        <a:pt x="358" y="1585"/>
                        <a:pt x="358" y="1477"/>
                      </a:cubicBezTo>
                      <a:lnTo>
                        <a:pt x="358" y="180"/>
                      </a:lnTo>
                      <a:cubicBezTo>
                        <a:pt x="358" y="72"/>
                        <a:pt x="287" y="1"/>
                        <a:pt x="17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7" name="Google Shape;166;p17"/>
                <p:cNvSpPr/>
                <p:nvPr/>
              </p:nvSpPr>
              <p:spPr>
                <a:xfrm>
                  <a:off x="854261" y="3050159"/>
                  <a:ext cx="219451" cy="194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5" h="6097" extrusionOk="0">
                      <a:moveTo>
                        <a:pt x="6406" y="679"/>
                      </a:moveTo>
                      <a:lnTo>
                        <a:pt x="6466" y="929"/>
                      </a:lnTo>
                      <a:cubicBezTo>
                        <a:pt x="6490" y="1000"/>
                        <a:pt x="6478" y="1072"/>
                        <a:pt x="6418" y="1119"/>
                      </a:cubicBezTo>
                      <a:lnTo>
                        <a:pt x="6311" y="1226"/>
                      </a:lnTo>
                      <a:lnTo>
                        <a:pt x="6073" y="988"/>
                      </a:lnTo>
                      <a:lnTo>
                        <a:pt x="6406" y="679"/>
                      </a:lnTo>
                      <a:close/>
                      <a:moveTo>
                        <a:pt x="3192" y="345"/>
                      </a:moveTo>
                      <a:lnTo>
                        <a:pt x="3192" y="1060"/>
                      </a:lnTo>
                      <a:cubicBezTo>
                        <a:pt x="3192" y="1179"/>
                        <a:pt x="3156" y="1298"/>
                        <a:pt x="3108" y="1405"/>
                      </a:cubicBezTo>
                      <a:lnTo>
                        <a:pt x="3025" y="1584"/>
                      </a:lnTo>
                      <a:cubicBezTo>
                        <a:pt x="3013" y="1607"/>
                        <a:pt x="3013" y="1619"/>
                        <a:pt x="3013" y="1655"/>
                      </a:cubicBezTo>
                      <a:lnTo>
                        <a:pt x="3013" y="2024"/>
                      </a:lnTo>
                      <a:cubicBezTo>
                        <a:pt x="2989" y="2286"/>
                        <a:pt x="2894" y="2524"/>
                        <a:pt x="2715" y="2703"/>
                      </a:cubicBezTo>
                      <a:cubicBezTo>
                        <a:pt x="2537" y="2881"/>
                        <a:pt x="2275" y="2965"/>
                        <a:pt x="2025" y="2965"/>
                      </a:cubicBezTo>
                      <a:cubicBezTo>
                        <a:pt x="1525" y="2953"/>
                        <a:pt x="1120" y="2500"/>
                        <a:pt x="1120" y="1988"/>
                      </a:cubicBezTo>
                      <a:lnTo>
                        <a:pt x="1120" y="1655"/>
                      </a:lnTo>
                      <a:cubicBezTo>
                        <a:pt x="1120" y="1619"/>
                        <a:pt x="1120" y="1596"/>
                        <a:pt x="1108" y="1584"/>
                      </a:cubicBezTo>
                      <a:lnTo>
                        <a:pt x="1001" y="1369"/>
                      </a:lnTo>
                      <a:cubicBezTo>
                        <a:pt x="953" y="1298"/>
                        <a:pt x="941" y="1203"/>
                        <a:pt x="941" y="1119"/>
                      </a:cubicBezTo>
                      <a:lnTo>
                        <a:pt x="941" y="1107"/>
                      </a:lnTo>
                      <a:cubicBezTo>
                        <a:pt x="941" y="691"/>
                        <a:pt x="1287" y="345"/>
                        <a:pt x="1703" y="345"/>
                      </a:cubicBezTo>
                      <a:close/>
                      <a:moveTo>
                        <a:pt x="2442" y="3227"/>
                      </a:moveTo>
                      <a:cubicBezTo>
                        <a:pt x="2454" y="3298"/>
                        <a:pt x="2477" y="3334"/>
                        <a:pt x="2489" y="3381"/>
                      </a:cubicBezTo>
                      <a:lnTo>
                        <a:pt x="2323" y="3548"/>
                      </a:lnTo>
                      <a:cubicBezTo>
                        <a:pt x="2251" y="3620"/>
                        <a:pt x="2156" y="3655"/>
                        <a:pt x="2059" y="3655"/>
                      </a:cubicBezTo>
                      <a:cubicBezTo>
                        <a:pt x="1962" y="3655"/>
                        <a:pt x="1864" y="3620"/>
                        <a:pt x="1787" y="3548"/>
                      </a:cubicBezTo>
                      <a:lnTo>
                        <a:pt x="1644" y="3393"/>
                      </a:lnTo>
                      <a:cubicBezTo>
                        <a:pt x="1656" y="3358"/>
                        <a:pt x="1668" y="3286"/>
                        <a:pt x="1668" y="3227"/>
                      </a:cubicBezTo>
                      <a:cubicBezTo>
                        <a:pt x="1775" y="3262"/>
                        <a:pt x="1894" y="3286"/>
                        <a:pt x="2013" y="3286"/>
                      </a:cubicBezTo>
                      <a:lnTo>
                        <a:pt x="2061" y="3286"/>
                      </a:lnTo>
                      <a:cubicBezTo>
                        <a:pt x="2192" y="3286"/>
                        <a:pt x="2323" y="3274"/>
                        <a:pt x="2442" y="3227"/>
                      </a:cubicBezTo>
                      <a:close/>
                      <a:moveTo>
                        <a:pt x="1680" y="0"/>
                      </a:moveTo>
                      <a:cubicBezTo>
                        <a:pt x="1072" y="0"/>
                        <a:pt x="584" y="500"/>
                        <a:pt x="584" y="1107"/>
                      </a:cubicBezTo>
                      <a:lnTo>
                        <a:pt x="584" y="1119"/>
                      </a:lnTo>
                      <a:cubicBezTo>
                        <a:pt x="584" y="1250"/>
                        <a:pt x="608" y="1405"/>
                        <a:pt x="668" y="1524"/>
                      </a:cubicBezTo>
                      <a:lnTo>
                        <a:pt x="763" y="1703"/>
                      </a:lnTo>
                      <a:lnTo>
                        <a:pt x="763" y="1988"/>
                      </a:lnTo>
                      <a:cubicBezTo>
                        <a:pt x="763" y="2429"/>
                        <a:pt x="977" y="2834"/>
                        <a:pt x="1311" y="3072"/>
                      </a:cubicBezTo>
                      <a:lnTo>
                        <a:pt x="1311" y="3215"/>
                      </a:lnTo>
                      <a:cubicBezTo>
                        <a:pt x="1311" y="3310"/>
                        <a:pt x="1251" y="3381"/>
                        <a:pt x="1156" y="3417"/>
                      </a:cubicBezTo>
                      <a:lnTo>
                        <a:pt x="537" y="3596"/>
                      </a:lnTo>
                      <a:cubicBezTo>
                        <a:pt x="227" y="3679"/>
                        <a:pt x="1" y="3965"/>
                        <a:pt x="1" y="4286"/>
                      </a:cubicBezTo>
                      <a:lnTo>
                        <a:pt x="1" y="5917"/>
                      </a:lnTo>
                      <a:cubicBezTo>
                        <a:pt x="1" y="6001"/>
                        <a:pt x="72" y="6096"/>
                        <a:pt x="179" y="6096"/>
                      </a:cubicBezTo>
                      <a:cubicBezTo>
                        <a:pt x="287" y="6096"/>
                        <a:pt x="358" y="6013"/>
                        <a:pt x="358" y="5917"/>
                      </a:cubicBezTo>
                      <a:lnTo>
                        <a:pt x="358" y="4310"/>
                      </a:lnTo>
                      <a:cubicBezTo>
                        <a:pt x="358" y="4143"/>
                        <a:pt x="477" y="3977"/>
                        <a:pt x="644" y="3929"/>
                      </a:cubicBezTo>
                      <a:lnTo>
                        <a:pt x="1263" y="3751"/>
                      </a:lnTo>
                      <a:cubicBezTo>
                        <a:pt x="1322" y="3739"/>
                        <a:pt x="1370" y="3715"/>
                        <a:pt x="1418" y="3679"/>
                      </a:cubicBezTo>
                      <a:lnTo>
                        <a:pt x="1513" y="3786"/>
                      </a:lnTo>
                      <a:cubicBezTo>
                        <a:pt x="1668" y="3929"/>
                        <a:pt x="1846" y="3989"/>
                        <a:pt x="2037" y="3989"/>
                      </a:cubicBezTo>
                      <a:cubicBezTo>
                        <a:pt x="2227" y="3989"/>
                        <a:pt x="2406" y="3917"/>
                        <a:pt x="2561" y="3786"/>
                      </a:cubicBezTo>
                      <a:lnTo>
                        <a:pt x="2727" y="3620"/>
                      </a:lnTo>
                      <a:cubicBezTo>
                        <a:pt x="2799" y="3655"/>
                        <a:pt x="2870" y="3679"/>
                        <a:pt x="2966" y="3679"/>
                      </a:cubicBezTo>
                      <a:lnTo>
                        <a:pt x="3001" y="3679"/>
                      </a:lnTo>
                      <a:cubicBezTo>
                        <a:pt x="3144" y="3679"/>
                        <a:pt x="3275" y="3620"/>
                        <a:pt x="3382" y="3524"/>
                      </a:cubicBezTo>
                      <a:lnTo>
                        <a:pt x="5823" y="1226"/>
                      </a:lnTo>
                      <a:lnTo>
                        <a:pt x="6061" y="1465"/>
                      </a:lnTo>
                      <a:lnTo>
                        <a:pt x="3239" y="4274"/>
                      </a:lnTo>
                      <a:cubicBezTo>
                        <a:pt x="3061" y="4453"/>
                        <a:pt x="2977" y="4679"/>
                        <a:pt x="2977" y="4917"/>
                      </a:cubicBezTo>
                      <a:lnTo>
                        <a:pt x="2977" y="5906"/>
                      </a:lnTo>
                      <a:cubicBezTo>
                        <a:pt x="2977" y="6001"/>
                        <a:pt x="3049" y="6096"/>
                        <a:pt x="3156" y="6096"/>
                      </a:cubicBezTo>
                      <a:cubicBezTo>
                        <a:pt x="3239" y="6096"/>
                        <a:pt x="3335" y="6013"/>
                        <a:pt x="3335" y="5906"/>
                      </a:cubicBezTo>
                      <a:lnTo>
                        <a:pt x="3335" y="4917"/>
                      </a:lnTo>
                      <a:cubicBezTo>
                        <a:pt x="3335" y="4763"/>
                        <a:pt x="3394" y="4620"/>
                        <a:pt x="3501" y="4513"/>
                      </a:cubicBezTo>
                      <a:lnTo>
                        <a:pt x="6656" y="1357"/>
                      </a:lnTo>
                      <a:cubicBezTo>
                        <a:pt x="6787" y="1226"/>
                        <a:pt x="6847" y="1024"/>
                        <a:pt x="6799" y="834"/>
                      </a:cubicBezTo>
                      <a:lnTo>
                        <a:pt x="6704" y="405"/>
                      </a:lnTo>
                      <a:lnTo>
                        <a:pt x="6823" y="298"/>
                      </a:lnTo>
                      <a:cubicBezTo>
                        <a:pt x="6895" y="238"/>
                        <a:pt x="6895" y="119"/>
                        <a:pt x="6823" y="60"/>
                      </a:cubicBezTo>
                      <a:cubicBezTo>
                        <a:pt x="6793" y="24"/>
                        <a:pt x="6749" y="6"/>
                        <a:pt x="6704" y="6"/>
                      </a:cubicBezTo>
                      <a:cubicBezTo>
                        <a:pt x="6659" y="6"/>
                        <a:pt x="6615" y="24"/>
                        <a:pt x="6585" y="60"/>
                      </a:cubicBezTo>
                      <a:lnTo>
                        <a:pt x="3156" y="3274"/>
                      </a:lnTo>
                      <a:cubicBezTo>
                        <a:pt x="3132" y="3310"/>
                        <a:pt x="3073" y="3334"/>
                        <a:pt x="3025" y="3334"/>
                      </a:cubicBezTo>
                      <a:lnTo>
                        <a:pt x="2977" y="3334"/>
                      </a:lnTo>
                      <a:cubicBezTo>
                        <a:pt x="2870" y="3334"/>
                        <a:pt x="2787" y="3250"/>
                        <a:pt x="2787" y="3143"/>
                      </a:cubicBezTo>
                      <a:lnTo>
                        <a:pt x="2787" y="3084"/>
                      </a:lnTo>
                      <a:cubicBezTo>
                        <a:pt x="2846" y="3036"/>
                        <a:pt x="2906" y="3000"/>
                        <a:pt x="2942" y="2953"/>
                      </a:cubicBezTo>
                      <a:cubicBezTo>
                        <a:pt x="3204" y="2715"/>
                        <a:pt x="3335" y="2381"/>
                        <a:pt x="3335" y="2024"/>
                      </a:cubicBezTo>
                      <a:lnTo>
                        <a:pt x="3335" y="1703"/>
                      </a:lnTo>
                      <a:lnTo>
                        <a:pt x="3406" y="1572"/>
                      </a:lnTo>
                      <a:cubicBezTo>
                        <a:pt x="3477" y="1417"/>
                        <a:pt x="3525" y="1238"/>
                        <a:pt x="3525" y="1072"/>
                      </a:cubicBezTo>
                      <a:lnTo>
                        <a:pt x="3525" y="179"/>
                      </a:lnTo>
                      <a:cubicBezTo>
                        <a:pt x="3525" y="95"/>
                        <a:pt x="3454" y="0"/>
                        <a:pt x="3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8" name="Google Shape;167;p17"/>
                <p:cNvSpPr/>
                <p:nvPr/>
              </p:nvSpPr>
              <p:spPr>
                <a:xfrm>
                  <a:off x="1008115" y="2908813"/>
                  <a:ext cx="223620" cy="188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6" h="5918" extrusionOk="0">
                      <a:moveTo>
                        <a:pt x="560" y="0"/>
                      </a:moveTo>
                      <a:cubicBezTo>
                        <a:pt x="263" y="0"/>
                        <a:pt x="1" y="238"/>
                        <a:pt x="1" y="548"/>
                      </a:cubicBezTo>
                      <a:lnTo>
                        <a:pt x="1" y="5251"/>
                      </a:lnTo>
                      <a:cubicBezTo>
                        <a:pt x="1" y="5334"/>
                        <a:pt x="84" y="5429"/>
                        <a:pt x="179" y="5429"/>
                      </a:cubicBezTo>
                      <a:cubicBezTo>
                        <a:pt x="287" y="5429"/>
                        <a:pt x="358" y="5358"/>
                        <a:pt x="358" y="5251"/>
                      </a:cubicBezTo>
                      <a:lnTo>
                        <a:pt x="358" y="548"/>
                      </a:lnTo>
                      <a:cubicBezTo>
                        <a:pt x="358" y="441"/>
                        <a:pt x="453" y="357"/>
                        <a:pt x="560" y="357"/>
                      </a:cubicBezTo>
                      <a:lnTo>
                        <a:pt x="6478" y="357"/>
                      </a:lnTo>
                      <a:cubicBezTo>
                        <a:pt x="6585" y="357"/>
                        <a:pt x="6668" y="441"/>
                        <a:pt x="6668" y="548"/>
                      </a:cubicBezTo>
                      <a:lnTo>
                        <a:pt x="6668" y="5370"/>
                      </a:lnTo>
                      <a:cubicBezTo>
                        <a:pt x="6668" y="5477"/>
                        <a:pt x="6585" y="5560"/>
                        <a:pt x="6478" y="5560"/>
                      </a:cubicBezTo>
                      <a:lnTo>
                        <a:pt x="2525" y="5560"/>
                      </a:lnTo>
                      <a:cubicBezTo>
                        <a:pt x="2430" y="5560"/>
                        <a:pt x="2346" y="5632"/>
                        <a:pt x="2346" y="5739"/>
                      </a:cubicBezTo>
                      <a:cubicBezTo>
                        <a:pt x="2346" y="5846"/>
                        <a:pt x="2418" y="5917"/>
                        <a:pt x="2525" y="5917"/>
                      </a:cubicBezTo>
                      <a:lnTo>
                        <a:pt x="6478" y="5917"/>
                      </a:lnTo>
                      <a:cubicBezTo>
                        <a:pt x="6775" y="5917"/>
                        <a:pt x="7025" y="5679"/>
                        <a:pt x="7025" y="5370"/>
                      </a:cubicBezTo>
                      <a:lnTo>
                        <a:pt x="7025" y="548"/>
                      </a:lnTo>
                      <a:cubicBezTo>
                        <a:pt x="7025" y="226"/>
                        <a:pt x="6787" y="0"/>
                        <a:pt x="64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9" name="Google Shape;168;p17"/>
                <p:cNvSpPr/>
                <p:nvPr/>
              </p:nvSpPr>
              <p:spPr>
                <a:xfrm>
                  <a:off x="1037301" y="2944046"/>
                  <a:ext cx="165248" cy="10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2" h="3323" extrusionOk="0">
                      <a:moveTo>
                        <a:pt x="4084" y="0"/>
                      </a:moveTo>
                      <a:cubicBezTo>
                        <a:pt x="4001" y="0"/>
                        <a:pt x="3906" y="84"/>
                        <a:pt x="3906" y="179"/>
                      </a:cubicBezTo>
                      <a:cubicBezTo>
                        <a:pt x="3906" y="286"/>
                        <a:pt x="3989" y="358"/>
                        <a:pt x="4084" y="358"/>
                      </a:cubicBezTo>
                      <a:lnTo>
                        <a:pt x="4596" y="358"/>
                      </a:lnTo>
                      <a:lnTo>
                        <a:pt x="2691" y="2263"/>
                      </a:lnTo>
                      <a:lnTo>
                        <a:pt x="1882" y="1465"/>
                      </a:lnTo>
                      <a:cubicBezTo>
                        <a:pt x="1846" y="1429"/>
                        <a:pt x="1801" y="1411"/>
                        <a:pt x="1758" y="1411"/>
                      </a:cubicBezTo>
                      <a:cubicBezTo>
                        <a:pt x="1715" y="1411"/>
                        <a:pt x="1673" y="1429"/>
                        <a:pt x="1644" y="1465"/>
                      </a:cubicBezTo>
                      <a:lnTo>
                        <a:pt x="72" y="3036"/>
                      </a:lnTo>
                      <a:cubicBezTo>
                        <a:pt x="1" y="3120"/>
                        <a:pt x="1" y="3215"/>
                        <a:pt x="72" y="3275"/>
                      </a:cubicBezTo>
                      <a:cubicBezTo>
                        <a:pt x="96" y="3310"/>
                        <a:pt x="143" y="3322"/>
                        <a:pt x="191" y="3322"/>
                      </a:cubicBezTo>
                      <a:cubicBezTo>
                        <a:pt x="239" y="3322"/>
                        <a:pt x="274" y="3310"/>
                        <a:pt x="310" y="3275"/>
                      </a:cubicBezTo>
                      <a:lnTo>
                        <a:pt x="1763" y="1822"/>
                      </a:lnTo>
                      <a:lnTo>
                        <a:pt x="2572" y="2620"/>
                      </a:lnTo>
                      <a:cubicBezTo>
                        <a:pt x="2608" y="2661"/>
                        <a:pt x="2653" y="2682"/>
                        <a:pt x="2696" y="2682"/>
                      </a:cubicBezTo>
                      <a:cubicBezTo>
                        <a:pt x="2739" y="2682"/>
                        <a:pt x="2781" y="2661"/>
                        <a:pt x="2810" y="2620"/>
                      </a:cubicBezTo>
                      <a:lnTo>
                        <a:pt x="4835" y="596"/>
                      </a:lnTo>
                      <a:lnTo>
                        <a:pt x="4835" y="1108"/>
                      </a:lnTo>
                      <a:cubicBezTo>
                        <a:pt x="4835" y="1191"/>
                        <a:pt x="4906" y="1286"/>
                        <a:pt x="5013" y="1286"/>
                      </a:cubicBezTo>
                      <a:cubicBezTo>
                        <a:pt x="5120" y="1286"/>
                        <a:pt x="5192" y="1215"/>
                        <a:pt x="5192" y="1108"/>
                      </a:cubicBezTo>
                      <a:lnTo>
                        <a:pt x="5192" y="179"/>
                      </a:lnTo>
                      <a:cubicBezTo>
                        <a:pt x="5192" y="84"/>
                        <a:pt x="5120" y="0"/>
                        <a:pt x="50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20" name="Google Shape;169;p17"/>
              <p:cNvGrpSpPr/>
              <p:nvPr/>
            </p:nvGrpSpPr>
            <p:grpSpPr>
              <a:xfrm>
                <a:off x="5820752" y="1754433"/>
                <a:ext cx="408169" cy="383391"/>
                <a:chOff x="1749728" y="2894777"/>
                <a:chExt cx="386927" cy="363438"/>
              </a:xfrm>
            </p:grpSpPr>
            <p:sp>
              <p:nvSpPr>
                <p:cNvPr id="21" name="Google Shape;170;p17"/>
                <p:cNvSpPr/>
                <p:nvPr/>
              </p:nvSpPr>
              <p:spPr>
                <a:xfrm>
                  <a:off x="1809595" y="3025333"/>
                  <a:ext cx="97424" cy="32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019" extrusionOk="0">
                      <a:moveTo>
                        <a:pt x="1208" y="0"/>
                      </a:moveTo>
                      <a:cubicBezTo>
                        <a:pt x="852" y="0"/>
                        <a:pt x="531" y="35"/>
                        <a:pt x="322" y="66"/>
                      </a:cubicBezTo>
                      <a:cubicBezTo>
                        <a:pt x="143" y="101"/>
                        <a:pt x="1" y="244"/>
                        <a:pt x="1" y="423"/>
                      </a:cubicBezTo>
                      <a:lnTo>
                        <a:pt x="1" y="840"/>
                      </a:lnTo>
                      <a:cubicBezTo>
                        <a:pt x="1" y="947"/>
                        <a:pt x="84" y="1018"/>
                        <a:pt x="179" y="1018"/>
                      </a:cubicBezTo>
                      <a:cubicBezTo>
                        <a:pt x="286" y="1018"/>
                        <a:pt x="358" y="947"/>
                        <a:pt x="358" y="840"/>
                      </a:cubicBezTo>
                      <a:lnTo>
                        <a:pt x="358" y="423"/>
                      </a:lnTo>
                      <a:cubicBezTo>
                        <a:pt x="358" y="423"/>
                        <a:pt x="358" y="411"/>
                        <a:pt x="382" y="411"/>
                      </a:cubicBezTo>
                      <a:cubicBezTo>
                        <a:pt x="549" y="383"/>
                        <a:pt x="870" y="340"/>
                        <a:pt x="1231" y="340"/>
                      </a:cubicBezTo>
                      <a:cubicBezTo>
                        <a:pt x="1330" y="340"/>
                        <a:pt x="1433" y="344"/>
                        <a:pt x="1536" y="351"/>
                      </a:cubicBezTo>
                      <a:cubicBezTo>
                        <a:pt x="2084" y="387"/>
                        <a:pt x="2489" y="530"/>
                        <a:pt x="2727" y="768"/>
                      </a:cubicBezTo>
                      <a:cubicBezTo>
                        <a:pt x="2763" y="804"/>
                        <a:pt x="2807" y="822"/>
                        <a:pt x="2852" y="822"/>
                      </a:cubicBezTo>
                      <a:cubicBezTo>
                        <a:pt x="2897" y="822"/>
                        <a:pt x="2941" y="804"/>
                        <a:pt x="2977" y="768"/>
                      </a:cubicBezTo>
                      <a:cubicBezTo>
                        <a:pt x="3060" y="709"/>
                        <a:pt x="3060" y="590"/>
                        <a:pt x="2977" y="530"/>
                      </a:cubicBezTo>
                      <a:cubicBezTo>
                        <a:pt x="2554" y="107"/>
                        <a:pt x="1828" y="0"/>
                        <a:pt x="12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2" name="Google Shape;171;p17"/>
                <p:cNvSpPr/>
                <p:nvPr/>
              </p:nvSpPr>
              <p:spPr>
                <a:xfrm>
                  <a:off x="1749728" y="2974346"/>
                  <a:ext cx="216777" cy="283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" h="8919" extrusionOk="0">
                      <a:moveTo>
                        <a:pt x="5311" y="334"/>
                      </a:moveTo>
                      <a:lnTo>
                        <a:pt x="5311" y="2061"/>
                      </a:lnTo>
                      <a:cubicBezTo>
                        <a:pt x="5311" y="2311"/>
                        <a:pt x="5251" y="2561"/>
                        <a:pt x="5132" y="2799"/>
                      </a:cubicBezTo>
                      <a:cubicBezTo>
                        <a:pt x="5120" y="2835"/>
                        <a:pt x="5120" y="2846"/>
                        <a:pt x="5120" y="2882"/>
                      </a:cubicBezTo>
                      <a:lnTo>
                        <a:pt x="5120" y="3382"/>
                      </a:lnTo>
                      <a:cubicBezTo>
                        <a:pt x="5120" y="3858"/>
                        <a:pt x="4918" y="4311"/>
                        <a:pt x="4560" y="4644"/>
                      </a:cubicBezTo>
                      <a:cubicBezTo>
                        <a:pt x="4227" y="4955"/>
                        <a:pt x="3811" y="5111"/>
                        <a:pt x="3369" y="5111"/>
                      </a:cubicBezTo>
                      <a:cubicBezTo>
                        <a:pt x="3338" y="5111"/>
                        <a:pt x="3306" y="5110"/>
                        <a:pt x="3275" y="5109"/>
                      </a:cubicBezTo>
                      <a:cubicBezTo>
                        <a:pt x="2382" y="5061"/>
                        <a:pt x="1679" y="4275"/>
                        <a:pt x="1679" y="3323"/>
                      </a:cubicBezTo>
                      <a:lnTo>
                        <a:pt x="1679" y="2882"/>
                      </a:lnTo>
                      <a:cubicBezTo>
                        <a:pt x="1679" y="2846"/>
                        <a:pt x="1679" y="2823"/>
                        <a:pt x="1667" y="2799"/>
                      </a:cubicBezTo>
                      <a:cubicBezTo>
                        <a:pt x="1548" y="2561"/>
                        <a:pt x="1489" y="2311"/>
                        <a:pt x="1489" y="2061"/>
                      </a:cubicBezTo>
                      <a:lnTo>
                        <a:pt x="1489" y="1668"/>
                      </a:lnTo>
                      <a:cubicBezTo>
                        <a:pt x="1489" y="930"/>
                        <a:pt x="2096" y="334"/>
                        <a:pt x="2822" y="334"/>
                      </a:cubicBezTo>
                      <a:close/>
                      <a:moveTo>
                        <a:pt x="4358" y="5240"/>
                      </a:moveTo>
                      <a:lnTo>
                        <a:pt x="4358" y="5573"/>
                      </a:lnTo>
                      <a:lnTo>
                        <a:pt x="3406" y="6228"/>
                      </a:lnTo>
                      <a:lnTo>
                        <a:pt x="2441" y="5573"/>
                      </a:lnTo>
                      <a:lnTo>
                        <a:pt x="2441" y="5240"/>
                      </a:lnTo>
                      <a:cubicBezTo>
                        <a:pt x="2691" y="5371"/>
                        <a:pt x="2977" y="5466"/>
                        <a:pt x="3251" y="5478"/>
                      </a:cubicBezTo>
                      <a:lnTo>
                        <a:pt x="3394" y="5478"/>
                      </a:lnTo>
                      <a:cubicBezTo>
                        <a:pt x="3727" y="5478"/>
                        <a:pt x="4060" y="5406"/>
                        <a:pt x="4358" y="5240"/>
                      </a:cubicBezTo>
                      <a:close/>
                      <a:moveTo>
                        <a:pt x="2286" y="5883"/>
                      </a:moveTo>
                      <a:lnTo>
                        <a:pt x="3120" y="6466"/>
                      </a:lnTo>
                      <a:lnTo>
                        <a:pt x="2679" y="6906"/>
                      </a:lnTo>
                      <a:lnTo>
                        <a:pt x="2655" y="6906"/>
                      </a:lnTo>
                      <a:lnTo>
                        <a:pt x="2108" y="6073"/>
                      </a:lnTo>
                      <a:lnTo>
                        <a:pt x="2286" y="5883"/>
                      </a:lnTo>
                      <a:close/>
                      <a:moveTo>
                        <a:pt x="4525" y="5883"/>
                      </a:moveTo>
                      <a:lnTo>
                        <a:pt x="4703" y="6073"/>
                      </a:lnTo>
                      <a:lnTo>
                        <a:pt x="4144" y="6906"/>
                      </a:lnTo>
                      <a:lnTo>
                        <a:pt x="4132" y="6906"/>
                      </a:lnTo>
                      <a:lnTo>
                        <a:pt x="3691" y="6466"/>
                      </a:lnTo>
                      <a:lnTo>
                        <a:pt x="4525" y="5883"/>
                      </a:lnTo>
                      <a:close/>
                      <a:moveTo>
                        <a:pt x="2834" y="1"/>
                      </a:moveTo>
                      <a:cubicBezTo>
                        <a:pt x="1905" y="1"/>
                        <a:pt x="1143" y="763"/>
                        <a:pt x="1143" y="1703"/>
                      </a:cubicBezTo>
                      <a:lnTo>
                        <a:pt x="1143" y="2084"/>
                      </a:lnTo>
                      <a:cubicBezTo>
                        <a:pt x="1143" y="2382"/>
                        <a:pt x="1203" y="2680"/>
                        <a:pt x="1334" y="2954"/>
                      </a:cubicBezTo>
                      <a:lnTo>
                        <a:pt x="1334" y="3358"/>
                      </a:lnTo>
                      <a:cubicBezTo>
                        <a:pt x="1334" y="4025"/>
                        <a:pt x="1631" y="4620"/>
                        <a:pt x="2096" y="5025"/>
                      </a:cubicBezTo>
                      <a:lnTo>
                        <a:pt x="2096" y="5621"/>
                      </a:lnTo>
                      <a:lnTo>
                        <a:pt x="1762" y="5954"/>
                      </a:lnTo>
                      <a:cubicBezTo>
                        <a:pt x="1739" y="6002"/>
                        <a:pt x="1703" y="6049"/>
                        <a:pt x="1727" y="6097"/>
                      </a:cubicBezTo>
                      <a:lnTo>
                        <a:pt x="619" y="6490"/>
                      </a:lnTo>
                      <a:cubicBezTo>
                        <a:pt x="250" y="6633"/>
                        <a:pt x="0" y="6990"/>
                        <a:pt x="0" y="7371"/>
                      </a:cubicBezTo>
                      <a:lnTo>
                        <a:pt x="0" y="8740"/>
                      </a:lnTo>
                      <a:cubicBezTo>
                        <a:pt x="0" y="8847"/>
                        <a:pt x="72" y="8919"/>
                        <a:pt x="179" y="8919"/>
                      </a:cubicBezTo>
                      <a:cubicBezTo>
                        <a:pt x="274" y="8919"/>
                        <a:pt x="358" y="8847"/>
                        <a:pt x="358" y="8740"/>
                      </a:cubicBezTo>
                      <a:lnTo>
                        <a:pt x="358" y="7371"/>
                      </a:lnTo>
                      <a:cubicBezTo>
                        <a:pt x="358" y="7133"/>
                        <a:pt x="500" y="6906"/>
                        <a:pt x="739" y="6823"/>
                      </a:cubicBezTo>
                      <a:lnTo>
                        <a:pt x="1905" y="6406"/>
                      </a:lnTo>
                      <a:lnTo>
                        <a:pt x="2382" y="7121"/>
                      </a:lnTo>
                      <a:cubicBezTo>
                        <a:pt x="2441" y="7204"/>
                        <a:pt x="2536" y="7264"/>
                        <a:pt x="2644" y="7287"/>
                      </a:cubicBezTo>
                      <a:lnTo>
                        <a:pt x="2679" y="7287"/>
                      </a:lnTo>
                      <a:cubicBezTo>
                        <a:pt x="2774" y="7287"/>
                        <a:pt x="2870" y="7240"/>
                        <a:pt x="2929" y="7180"/>
                      </a:cubicBezTo>
                      <a:lnTo>
                        <a:pt x="3227" y="6883"/>
                      </a:lnTo>
                      <a:lnTo>
                        <a:pt x="3227" y="8740"/>
                      </a:lnTo>
                      <a:cubicBezTo>
                        <a:pt x="3227" y="8847"/>
                        <a:pt x="3298" y="8919"/>
                        <a:pt x="3406" y="8919"/>
                      </a:cubicBezTo>
                      <a:cubicBezTo>
                        <a:pt x="3513" y="8919"/>
                        <a:pt x="3584" y="8847"/>
                        <a:pt x="3584" y="8740"/>
                      </a:cubicBezTo>
                      <a:lnTo>
                        <a:pt x="3584" y="6883"/>
                      </a:lnTo>
                      <a:lnTo>
                        <a:pt x="3882" y="7180"/>
                      </a:lnTo>
                      <a:cubicBezTo>
                        <a:pt x="3953" y="7252"/>
                        <a:pt x="4048" y="7287"/>
                        <a:pt x="4132" y="7287"/>
                      </a:cubicBezTo>
                      <a:lnTo>
                        <a:pt x="4168" y="7287"/>
                      </a:lnTo>
                      <a:cubicBezTo>
                        <a:pt x="4263" y="7264"/>
                        <a:pt x="4370" y="7204"/>
                        <a:pt x="4429" y="7121"/>
                      </a:cubicBezTo>
                      <a:lnTo>
                        <a:pt x="4906" y="6406"/>
                      </a:lnTo>
                      <a:lnTo>
                        <a:pt x="6073" y="6823"/>
                      </a:lnTo>
                      <a:cubicBezTo>
                        <a:pt x="6287" y="6906"/>
                        <a:pt x="6454" y="7121"/>
                        <a:pt x="6454" y="7371"/>
                      </a:cubicBezTo>
                      <a:lnTo>
                        <a:pt x="6454" y="8740"/>
                      </a:lnTo>
                      <a:cubicBezTo>
                        <a:pt x="6454" y="8847"/>
                        <a:pt x="6525" y="8919"/>
                        <a:pt x="6632" y="8919"/>
                      </a:cubicBezTo>
                      <a:cubicBezTo>
                        <a:pt x="6739" y="8919"/>
                        <a:pt x="6811" y="8847"/>
                        <a:pt x="6811" y="8740"/>
                      </a:cubicBezTo>
                      <a:lnTo>
                        <a:pt x="6811" y="7371"/>
                      </a:lnTo>
                      <a:cubicBezTo>
                        <a:pt x="6811" y="6954"/>
                        <a:pt x="6573" y="6609"/>
                        <a:pt x="6203" y="6478"/>
                      </a:cubicBezTo>
                      <a:lnTo>
                        <a:pt x="5096" y="6073"/>
                      </a:lnTo>
                      <a:cubicBezTo>
                        <a:pt x="5096" y="6037"/>
                        <a:pt x="5084" y="5966"/>
                        <a:pt x="5060" y="5942"/>
                      </a:cubicBezTo>
                      <a:lnTo>
                        <a:pt x="4727" y="5597"/>
                      </a:lnTo>
                      <a:lnTo>
                        <a:pt x="4727" y="5025"/>
                      </a:lnTo>
                      <a:cubicBezTo>
                        <a:pt x="4763" y="4990"/>
                        <a:pt x="4799" y="4966"/>
                        <a:pt x="4834" y="4930"/>
                      </a:cubicBezTo>
                      <a:cubicBezTo>
                        <a:pt x="5251" y="4549"/>
                        <a:pt x="5489" y="3978"/>
                        <a:pt x="5489" y="3418"/>
                      </a:cubicBezTo>
                      <a:lnTo>
                        <a:pt x="5489" y="2954"/>
                      </a:lnTo>
                      <a:cubicBezTo>
                        <a:pt x="5608" y="2680"/>
                        <a:pt x="5680" y="2382"/>
                        <a:pt x="5680" y="2084"/>
                      </a:cubicBezTo>
                      <a:lnTo>
                        <a:pt x="5680" y="179"/>
                      </a:lnTo>
                      <a:cubicBezTo>
                        <a:pt x="5680" y="84"/>
                        <a:pt x="5608" y="1"/>
                        <a:pt x="55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3" name="Google Shape;172;p17"/>
                <p:cNvSpPr/>
                <p:nvPr/>
              </p:nvSpPr>
              <p:spPr>
                <a:xfrm>
                  <a:off x="1785725" y="3222186"/>
                  <a:ext cx="11394" cy="3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1120" extrusionOk="0">
                      <a:moveTo>
                        <a:pt x="179" y="0"/>
                      </a:moveTo>
                      <a:cubicBezTo>
                        <a:pt x="72" y="0"/>
                        <a:pt x="0" y="72"/>
                        <a:pt x="0" y="179"/>
                      </a:cubicBezTo>
                      <a:lnTo>
                        <a:pt x="0" y="941"/>
                      </a:lnTo>
                      <a:cubicBezTo>
                        <a:pt x="0" y="1048"/>
                        <a:pt x="72" y="1120"/>
                        <a:pt x="179" y="1120"/>
                      </a:cubicBezTo>
                      <a:cubicBezTo>
                        <a:pt x="274" y="1120"/>
                        <a:pt x="358" y="1048"/>
                        <a:pt x="358" y="941"/>
                      </a:cubicBezTo>
                      <a:lnTo>
                        <a:pt x="358" y="179"/>
                      </a:lnTo>
                      <a:cubicBezTo>
                        <a:pt x="358" y="72"/>
                        <a:pt x="274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4" name="Google Shape;173;p17"/>
                <p:cNvSpPr/>
                <p:nvPr/>
              </p:nvSpPr>
              <p:spPr>
                <a:xfrm>
                  <a:off x="1919114" y="3222186"/>
                  <a:ext cx="11394" cy="3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1120" extrusionOk="0">
                      <a:moveTo>
                        <a:pt x="179" y="0"/>
                      </a:moveTo>
                      <a:cubicBezTo>
                        <a:pt x="72" y="0"/>
                        <a:pt x="0" y="72"/>
                        <a:pt x="0" y="179"/>
                      </a:cubicBezTo>
                      <a:lnTo>
                        <a:pt x="0" y="941"/>
                      </a:lnTo>
                      <a:cubicBezTo>
                        <a:pt x="0" y="1048"/>
                        <a:pt x="72" y="1120"/>
                        <a:pt x="179" y="1120"/>
                      </a:cubicBezTo>
                      <a:cubicBezTo>
                        <a:pt x="286" y="1120"/>
                        <a:pt x="358" y="1048"/>
                        <a:pt x="358" y="941"/>
                      </a:cubicBezTo>
                      <a:lnTo>
                        <a:pt x="358" y="179"/>
                      </a:lnTo>
                      <a:cubicBezTo>
                        <a:pt x="358" y="72"/>
                        <a:pt x="274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5" name="Google Shape;174;p17"/>
                <p:cNvSpPr/>
                <p:nvPr/>
              </p:nvSpPr>
              <p:spPr>
                <a:xfrm>
                  <a:off x="1956257" y="2931156"/>
                  <a:ext cx="180398" cy="188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8" h="5930" extrusionOk="0">
                      <a:moveTo>
                        <a:pt x="738" y="1"/>
                      </a:moveTo>
                      <a:cubicBezTo>
                        <a:pt x="322" y="1"/>
                        <a:pt x="0" y="346"/>
                        <a:pt x="0" y="751"/>
                      </a:cubicBezTo>
                      <a:lnTo>
                        <a:pt x="0" y="3799"/>
                      </a:lnTo>
                      <a:cubicBezTo>
                        <a:pt x="0" y="4215"/>
                        <a:pt x="334" y="4549"/>
                        <a:pt x="738" y="4549"/>
                      </a:cubicBezTo>
                      <a:lnTo>
                        <a:pt x="1084" y="4549"/>
                      </a:lnTo>
                      <a:lnTo>
                        <a:pt x="810" y="5585"/>
                      </a:lnTo>
                      <a:cubicBezTo>
                        <a:pt x="786" y="5704"/>
                        <a:pt x="834" y="5811"/>
                        <a:pt x="929" y="5882"/>
                      </a:cubicBezTo>
                      <a:cubicBezTo>
                        <a:pt x="977" y="5918"/>
                        <a:pt x="1036" y="5930"/>
                        <a:pt x="1084" y="5930"/>
                      </a:cubicBezTo>
                      <a:cubicBezTo>
                        <a:pt x="1143" y="5930"/>
                        <a:pt x="1203" y="5918"/>
                        <a:pt x="1250" y="5870"/>
                      </a:cubicBezTo>
                      <a:lnTo>
                        <a:pt x="3072" y="4525"/>
                      </a:lnTo>
                      <a:lnTo>
                        <a:pt x="4918" y="4525"/>
                      </a:lnTo>
                      <a:cubicBezTo>
                        <a:pt x="5334" y="4525"/>
                        <a:pt x="5668" y="4192"/>
                        <a:pt x="5668" y="3787"/>
                      </a:cubicBezTo>
                      <a:lnTo>
                        <a:pt x="5668" y="751"/>
                      </a:lnTo>
                      <a:cubicBezTo>
                        <a:pt x="5656" y="334"/>
                        <a:pt x="5322" y="12"/>
                        <a:pt x="4906" y="12"/>
                      </a:cubicBezTo>
                      <a:lnTo>
                        <a:pt x="3953" y="12"/>
                      </a:lnTo>
                      <a:cubicBezTo>
                        <a:pt x="3846" y="12"/>
                        <a:pt x="3775" y="84"/>
                        <a:pt x="3775" y="191"/>
                      </a:cubicBezTo>
                      <a:cubicBezTo>
                        <a:pt x="3775" y="286"/>
                        <a:pt x="3846" y="370"/>
                        <a:pt x="3953" y="370"/>
                      </a:cubicBezTo>
                      <a:lnTo>
                        <a:pt x="4906" y="370"/>
                      </a:lnTo>
                      <a:cubicBezTo>
                        <a:pt x="5132" y="370"/>
                        <a:pt x="5299" y="548"/>
                        <a:pt x="5299" y="751"/>
                      </a:cubicBezTo>
                      <a:lnTo>
                        <a:pt x="5299" y="3799"/>
                      </a:lnTo>
                      <a:cubicBezTo>
                        <a:pt x="5299" y="4025"/>
                        <a:pt x="5120" y="4192"/>
                        <a:pt x="4906" y="4192"/>
                      </a:cubicBezTo>
                      <a:lnTo>
                        <a:pt x="3001" y="4192"/>
                      </a:lnTo>
                      <a:cubicBezTo>
                        <a:pt x="2953" y="4192"/>
                        <a:pt x="2929" y="4203"/>
                        <a:pt x="2893" y="4215"/>
                      </a:cubicBezTo>
                      <a:lnTo>
                        <a:pt x="1203" y="5454"/>
                      </a:lnTo>
                      <a:lnTo>
                        <a:pt x="1203" y="5454"/>
                      </a:lnTo>
                      <a:lnTo>
                        <a:pt x="1465" y="4418"/>
                      </a:lnTo>
                      <a:cubicBezTo>
                        <a:pt x="1489" y="4358"/>
                        <a:pt x="1465" y="4311"/>
                        <a:pt x="1441" y="4263"/>
                      </a:cubicBezTo>
                      <a:cubicBezTo>
                        <a:pt x="1405" y="4215"/>
                        <a:pt x="1346" y="4192"/>
                        <a:pt x="1310" y="4192"/>
                      </a:cubicBezTo>
                      <a:lnTo>
                        <a:pt x="738" y="4192"/>
                      </a:lnTo>
                      <a:cubicBezTo>
                        <a:pt x="512" y="4192"/>
                        <a:pt x="357" y="4013"/>
                        <a:pt x="357" y="3799"/>
                      </a:cubicBezTo>
                      <a:lnTo>
                        <a:pt x="357" y="751"/>
                      </a:lnTo>
                      <a:cubicBezTo>
                        <a:pt x="357" y="524"/>
                        <a:pt x="536" y="370"/>
                        <a:pt x="738" y="370"/>
                      </a:cubicBezTo>
                      <a:lnTo>
                        <a:pt x="1691" y="370"/>
                      </a:lnTo>
                      <a:cubicBezTo>
                        <a:pt x="1798" y="370"/>
                        <a:pt x="1870" y="286"/>
                        <a:pt x="1870" y="179"/>
                      </a:cubicBezTo>
                      <a:cubicBezTo>
                        <a:pt x="1870" y="84"/>
                        <a:pt x="1798" y="1"/>
                        <a:pt x="16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6" name="Google Shape;175;p17"/>
                <p:cNvSpPr/>
                <p:nvPr/>
              </p:nvSpPr>
              <p:spPr>
                <a:xfrm>
                  <a:off x="2027487" y="2894777"/>
                  <a:ext cx="36029" cy="108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3418" extrusionOk="0">
                      <a:moveTo>
                        <a:pt x="775" y="358"/>
                      </a:moveTo>
                      <a:lnTo>
                        <a:pt x="596" y="3049"/>
                      </a:lnTo>
                      <a:lnTo>
                        <a:pt x="560" y="3049"/>
                      </a:lnTo>
                      <a:lnTo>
                        <a:pt x="394" y="358"/>
                      </a:lnTo>
                      <a:close/>
                      <a:moveTo>
                        <a:pt x="179" y="1"/>
                      </a:moveTo>
                      <a:cubicBezTo>
                        <a:pt x="143" y="1"/>
                        <a:pt x="96" y="24"/>
                        <a:pt x="48" y="60"/>
                      </a:cubicBezTo>
                      <a:cubicBezTo>
                        <a:pt x="24" y="96"/>
                        <a:pt x="1" y="155"/>
                        <a:pt x="1" y="203"/>
                      </a:cubicBezTo>
                      <a:lnTo>
                        <a:pt x="203" y="3251"/>
                      </a:lnTo>
                      <a:cubicBezTo>
                        <a:pt x="203" y="3334"/>
                        <a:pt x="286" y="3418"/>
                        <a:pt x="382" y="3418"/>
                      </a:cubicBezTo>
                      <a:lnTo>
                        <a:pt x="763" y="3418"/>
                      </a:lnTo>
                      <a:cubicBezTo>
                        <a:pt x="858" y="3418"/>
                        <a:pt x="941" y="3334"/>
                        <a:pt x="941" y="3251"/>
                      </a:cubicBezTo>
                      <a:lnTo>
                        <a:pt x="1132" y="203"/>
                      </a:lnTo>
                      <a:cubicBezTo>
                        <a:pt x="1132" y="155"/>
                        <a:pt x="1120" y="96"/>
                        <a:pt x="1072" y="60"/>
                      </a:cubicBezTo>
                      <a:cubicBezTo>
                        <a:pt x="1048" y="36"/>
                        <a:pt x="1001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7" name="Google Shape;176;p17"/>
                <p:cNvSpPr/>
                <p:nvPr/>
              </p:nvSpPr>
              <p:spPr>
                <a:xfrm>
                  <a:off x="2027487" y="3009992"/>
                  <a:ext cx="36029" cy="3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132" extrusionOk="0">
                      <a:moveTo>
                        <a:pt x="572" y="345"/>
                      </a:moveTo>
                      <a:cubicBezTo>
                        <a:pt x="691" y="345"/>
                        <a:pt x="775" y="429"/>
                        <a:pt x="775" y="548"/>
                      </a:cubicBezTo>
                      <a:cubicBezTo>
                        <a:pt x="775" y="667"/>
                        <a:pt x="691" y="762"/>
                        <a:pt x="572" y="762"/>
                      </a:cubicBezTo>
                      <a:cubicBezTo>
                        <a:pt x="453" y="762"/>
                        <a:pt x="358" y="667"/>
                        <a:pt x="358" y="548"/>
                      </a:cubicBezTo>
                      <a:cubicBezTo>
                        <a:pt x="358" y="429"/>
                        <a:pt x="453" y="345"/>
                        <a:pt x="572" y="345"/>
                      </a:cubicBezTo>
                      <a:close/>
                      <a:moveTo>
                        <a:pt x="572" y="0"/>
                      </a:moveTo>
                      <a:cubicBezTo>
                        <a:pt x="263" y="0"/>
                        <a:pt x="1" y="250"/>
                        <a:pt x="1" y="572"/>
                      </a:cubicBezTo>
                      <a:cubicBezTo>
                        <a:pt x="1" y="881"/>
                        <a:pt x="263" y="1131"/>
                        <a:pt x="572" y="1131"/>
                      </a:cubicBezTo>
                      <a:cubicBezTo>
                        <a:pt x="882" y="1131"/>
                        <a:pt x="1132" y="881"/>
                        <a:pt x="1132" y="572"/>
                      </a:cubicBezTo>
                      <a:cubicBezTo>
                        <a:pt x="1132" y="250"/>
                        <a:pt x="882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28" name="Google Shape;177;p17"/>
              <p:cNvGrpSpPr/>
              <p:nvPr/>
            </p:nvGrpSpPr>
            <p:grpSpPr>
              <a:xfrm>
                <a:off x="2894145" y="2361372"/>
                <a:ext cx="286195" cy="456770"/>
                <a:chOff x="4054103" y="2430191"/>
                <a:chExt cx="218687" cy="349052"/>
              </a:xfrm>
            </p:grpSpPr>
            <p:sp>
              <p:nvSpPr>
                <p:cNvPr id="29" name="Google Shape;178;p17"/>
                <p:cNvSpPr/>
                <p:nvPr/>
              </p:nvSpPr>
              <p:spPr>
                <a:xfrm>
                  <a:off x="4054103" y="2430191"/>
                  <a:ext cx="218687" cy="349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1" h="10967" extrusionOk="0">
                      <a:moveTo>
                        <a:pt x="6513" y="846"/>
                      </a:moveTo>
                      <a:cubicBezTo>
                        <a:pt x="6513" y="846"/>
                        <a:pt x="6537" y="846"/>
                        <a:pt x="6537" y="870"/>
                      </a:cubicBezTo>
                      <a:lnTo>
                        <a:pt x="6537" y="1203"/>
                      </a:lnTo>
                      <a:lnTo>
                        <a:pt x="6513" y="1203"/>
                      </a:lnTo>
                      <a:lnTo>
                        <a:pt x="6001" y="1227"/>
                      </a:lnTo>
                      <a:cubicBezTo>
                        <a:pt x="5906" y="1227"/>
                        <a:pt x="5834" y="1298"/>
                        <a:pt x="5834" y="1382"/>
                      </a:cubicBezTo>
                      <a:cubicBezTo>
                        <a:pt x="5834" y="1477"/>
                        <a:pt x="5906" y="1548"/>
                        <a:pt x="6001" y="1548"/>
                      </a:cubicBezTo>
                      <a:lnTo>
                        <a:pt x="6180" y="1548"/>
                      </a:lnTo>
                      <a:lnTo>
                        <a:pt x="6180" y="7239"/>
                      </a:lnTo>
                      <a:cubicBezTo>
                        <a:pt x="6180" y="7239"/>
                        <a:pt x="6180" y="7251"/>
                        <a:pt x="6156" y="7251"/>
                      </a:cubicBezTo>
                      <a:lnTo>
                        <a:pt x="655" y="7251"/>
                      </a:lnTo>
                      <a:cubicBezTo>
                        <a:pt x="655" y="7251"/>
                        <a:pt x="643" y="7251"/>
                        <a:pt x="643" y="7239"/>
                      </a:cubicBezTo>
                      <a:lnTo>
                        <a:pt x="643" y="1548"/>
                      </a:lnTo>
                      <a:lnTo>
                        <a:pt x="5310" y="1548"/>
                      </a:lnTo>
                      <a:cubicBezTo>
                        <a:pt x="5406" y="1548"/>
                        <a:pt x="5477" y="1477"/>
                        <a:pt x="5477" y="1382"/>
                      </a:cubicBezTo>
                      <a:cubicBezTo>
                        <a:pt x="5477" y="1298"/>
                        <a:pt x="5406" y="1227"/>
                        <a:pt x="5310" y="1227"/>
                      </a:cubicBezTo>
                      <a:lnTo>
                        <a:pt x="322" y="1227"/>
                      </a:lnTo>
                      <a:cubicBezTo>
                        <a:pt x="322" y="1227"/>
                        <a:pt x="310" y="1227"/>
                        <a:pt x="310" y="1203"/>
                      </a:cubicBezTo>
                      <a:lnTo>
                        <a:pt x="310" y="870"/>
                      </a:lnTo>
                      <a:cubicBezTo>
                        <a:pt x="310" y="870"/>
                        <a:pt x="310" y="846"/>
                        <a:pt x="322" y="846"/>
                      </a:cubicBezTo>
                      <a:close/>
                      <a:moveTo>
                        <a:pt x="5179" y="7561"/>
                      </a:moveTo>
                      <a:lnTo>
                        <a:pt x="5656" y="9990"/>
                      </a:lnTo>
                      <a:lnTo>
                        <a:pt x="3572" y="9990"/>
                      </a:lnTo>
                      <a:lnTo>
                        <a:pt x="3572" y="8085"/>
                      </a:lnTo>
                      <a:cubicBezTo>
                        <a:pt x="3572" y="7990"/>
                        <a:pt x="3501" y="7918"/>
                        <a:pt x="3405" y="7918"/>
                      </a:cubicBezTo>
                      <a:cubicBezTo>
                        <a:pt x="3310" y="7918"/>
                        <a:pt x="3239" y="7990"/>
                        <a:pt x="3239" y="8085"/>
                      </a:cubicBezTo>
                      <a:lnTo>
                        <a:pt x="3239" y="9990"/>
                      </a:lnTo>
                      <a:lnTo>
                        <a:pt x="1155" y="9990"/>
                      </a:lnTo>
                      <a:lnTo>
                        <a:pt x="1643" y="7561"/>
                      </a:lnTo>
                      <a:close/>
                      <a:moveTo>
                        <a:pt x="3417" y="0"/>
                      </a:moveTo>
                      <a:cubicBezTo>
                        <a:pt x="3334" y="0"/>
                        <a:pt x="3263" y="72"/>
                        <a:pt x="3263" y="167"/>
                      </a:cubicBezTo>
                      <a:lnTo>
                        <a:pt x="3263" y="524"/>
                      </a:lnTo>
                      <a:lnTo>
                        <a:pt x="322" y="524"/>
                      </a:lnTo>
                      <a:cubicBezTo>
                        <a:pt x="143" y="524"/>
                        <a:pt x="0" y="667"/>
                        <a:pt x="0" y="846"/>
                      </a:cubicBezTo>
                      <a:lnTo>
                        <a:pt x="0" y="1191"/>
                      </a:lnTo>
                      <a:cubicBezTo>
                        <a:pt x="0" y="1370"/>
                        <a:pt x="143" y="1524"/>
                        <a:pt x="322" y="1524"/>
                      </a:cubicBezTo>
                      <a:lnTo>
                        <a:pt x="334" y="1524"/>
                      </a:lnTo>
                      <a:lnTo>
                        <a:pt x="334" y="7204"/>
                      </a:lnTo>
                      <a:cubicBezTo>
                        <a:pt x="334" y="7382"/>
                        <a:pt x="488" y="7525"/>
                        <a:pt x="667" y="7525"/>
                      </a:cubicBezTo>
                      <a:lnTo>
                        <a:pt x="1334" y="7525"/>
                      </a:lnTo>
                      <a:lnTo>
                        <a:pt x="679" y="10776"/>
                      </a:lnTo>
                      <a:cubicBezTo>
                        <a:pt x="667" y="10859"/>
                        <a:pt x="727" y="10954"/>
                        <a:pt x="798" y="10966"/>
                      </a:cubicBezTo>
                      <a:lnTo>
                        <a:pt x="834" y="10966"/>
                      </a:lnTo>
                      <a:cubicBezTo>
                        <a:pt x="905" y="10966"/>
                        <a:pt x="977" y="10907"/>
                        <a:pt x="1000" y="10835"/>
                      </a:cubicBezTo>
                      <a:lnTo>
                        <a:pt x="1119" y="10264"/>
                      </a:lnTo>
                      <a:lnTo>
                        <a:pt x="3274" y="10264"/>
                      </a:lnTo>
                      <a:lnTo>
                        <a:pt x="3274" y="10788"/>
                      </a:lnTo>
                      <a:cubicBezTo>
                        <a:pt x="3274" y="10883"/>
                        <a:pt x="3346" y="10954"/>
                        <a:pt x="3441" y="10954"/>
                      </a:cubicBezTo>
                      <a:cubicBezTo>
                        <a:pt x="3524" y="10954"/>
                        <a:pt x="3596" y="10883"/>
                        <a:pt x="3596" y="10788"/>
                      </a:cubicBezTo>
                      <a:lnTo>
                        <a:pt x="3596" y="10264"/>
                      </a:lnTo>
                      <a:lnTo>
                        <a:pt x="5763" y="10264"/>
                      </a:lnTo>
                      <a:lnTo>
                        <a:pt x="5882" y="10835"/>
                      </a:lnTo>
                      <a:cubicBezTo>
                        <a:pt x="5894" y="10907"/>
                        <a:pt x="5965" y="10966"/>
                        <a:pt x="6037" y="10966"/>
                      </a:cubicBezTo>
                      <a:lnTo>
                        <a:pt x="6072" y="10966"/>
                      </a:lnTo>
                      <a:cubicBezTo>
                        <a:pt x="6156" y="10954"/>
                        <a:pt x="6215" y="10859"/>
                        <a:pt x="6191" y="10776"/>
                      </a:cubicBezTo>
                      <a:lnTo>
                        <a:pt x="5537" y="7525"/>
                      </a:lnTo>
                      <a:lnTo>
                        <a:pt x="6203" y="7525"/>
                      </a:lnTo>
                      <a:cubicBezTo>
                        <a:pt x="6382" y="7525"/>
                        <a:pt x="6537" y="7382"/>
                        <a:pt x="6537" y="7204"/>
                      </a:cubicBezTo>
                      <a:lnTo>
                        <a:pt x="6537" y="1513"/>
                      </a:lnTo>
                      <a:lnTo>
                        <a:pt x="6549" y="1513"/>
                      </a:lnTo>
                      <a:cubicBezTo>
                        <a:pt x="6727" y="1513"/>
                        <a:pt x="6870" y="1370"/>
                        <a:pt x="6870" y="1191"/>
                      </a:cubicBezTo>
                      <a:lnTo>
                        <a:pt x="6870" y="870"/>
                      </a:lnTo>
                      <a:cubicBezTo>
                        <a:pt x="6846" y="667"/>
                        <a:pt x="6692" y="524"/>
                        <a:pt x="6513" y="524"/>
                      </a:cubicBezTo>
                      <a:lnTo>
                        <a:pt x="3584" y="524"/>
                      </a:lnTo>
                      <a:lnTo>
                        <a:pt x="3584" y="167"/>
                      </a:lnTo>
                      <a:cubicBezTo>
                        <a:pt x="3584" y="72"/>
                        <a:pt x="3513" y="0"/>
                        <a:pt x="34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0" name="Google Shape;179;p17"/>
                <p:cNvSpPr/>
                <p:nvPr/>
              </p:nvSpPr>
              <p:spPr>
                <a:xfrm>
                  <a:off x="4091595" y="2517716"/>
                  <a:ext cx="142524" cy="103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3252" extrusionOk="0">
                      <a:moveTo>
                        <a:pt x="3430" y="1"/>
                      </a:moveTo>
                      <a:cubicBezTo>
                        <a:pt x="3347" y="1"/>
                        <a:pt x="3275" y="84"/>
                        <a:pt x="3275" y="168"/>
                      </a:cubicBezTo>
                      <a:cubicBezTo>
                        <a:pt x="3275" y="263"/>
                        <a:pt x="3347" y="334"/>
                        <a:pt x="3430" y="334"/>
                      </a:cubicBezTo>
                      <a:lnTo>
                        <a:pt x="3906" y="334"/>
                      </a:lnTo>
                      <a:lnTo>
                        <a:pt x="2335" y="1906"/>
                      </a:lnTo>
                      <a:lnTo>
                        <a:pt x="2323" y="1906"/>
                      </a:lnTo>
                      <a:lnTo>
                        <a:pt x="1965" y="1549"/>
                      </a:lnTo>
                      <a:cubicBezTo>
                        <a:pt x="1894" y="1483"/>
                        <a:pt x="1808" y="1450"/>
                        <a:pt x="1723" y="1450"/>
                      </a:cubicBezTo>
                      <a:cubicBezTo>
                        <a:pt x="1638" y="1450"/>
                        <a:pt x="1555" y="1483"/>
                        <a:pt x="1489" y="1549"/>
                      </a:cubicBezTo>
                      <a:lnTo>
                        <a:pt x="60" y="2977"/>
                      </a:lnTo>
                      <a:cubicBezTo>
                        <a:pt x="1" y="3037"/>
                        <a:pt x="1" y="3144"/>
                        <a:pt x="60" y="3204"/>
                      </a:cubicBezTo>
                      <a:cubicBezTo>
                        <a:pt x="84" y="3239"/>
                        <a:pt x="132" y="3251"/>
                        <a:pt x="180" y="3251"/>
                      </a:cubicBezTo>
                      <a:cubicBezTo>
                        <a:pt x="215" y="3251"/>
                        <a:pt x="263" y="3239"/>
                        <a:pt x="299" y="3204"/>
                      </a:cubicBezTo>
                      <a:lnTo>
                        <a:pt x="1727" y="1775"/>
                      </a:lnTo>
                      <a:lnTo>
                        <a:pt x="1739" y="1775"/>
                      </a:lnTo>
                      <a:lnTo>
                        <a:pt x="2096" y="2132"/>
                      </a:lnTo>
                      <a:cubicBezTo>
                        <a:pt x="2156" y="2192"/>
                        <a:pt x="2239" y="2239"/>
                        <a:pt x="2335" y="2239"/>
                      </a:cubicBezTo>
                      <a:cubicBezTo>
                        <a:pt x="2418" y="2239"/>
                        <a:pt x="2513" y="2203"/>
                        <a:pt x="2573" y="2132"/>
                      </a:cubicBezTo>
                      <a:lnTo>
                        <a:pt x="4144" y="560"/>
                      </a:lnTo>
                      <a:lnTo>
                        <a:pt x="4144" y="1037"/>
                      </a:lnTo>
                      <a:cubicBezTo>
                        <a:pt x="4144" y="1120"/>
                        <a:pt x="4228" y="1191"/>
                        <a:pt x="4311" y="1191"/>
                      </a:cubicBezTo>
                      <a:cubicBezTo>
                        <a:pt x="4406" y="1191"/>
                        <a:pt x="4478" y="1120"/>
                        <a:pt x="4478" y="1037"/>
                      </a:cubicBezTo>
                      <a:lnTo>
                        <a:pt x="4478" y="168"/>
                      </a:lnTo>
                      <a:cubicBezTo>
                        <a:pt x="4466" y="84"/>
                        <a:pt x="4382" y="1"/>
                        <a:pt x="42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31" name="Google Shape;180;p17"/>
              <p:cNvSpPr txBox="1"/>
              <p:nvPr/>
            </p:nvSpPr>
            <p:spPr>
              <a:xfrm>
                <a:off x="284733" y="1501976"/>
                <a:ext cx="2376035" cy="78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ru-RU" sz="12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Теоретичен потенциал на покривите по данни от ДСС ≈ 90 млн. м</a:t>
                </a:r>
                <a:r>
                  <a:rPr lang="ru-RU" sz="1200" kern="0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2</a:t>
                </a:r>
                <a:r>
                  <a:rPr lang="ru-RU" sz="12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, при техническа възможност за усвояване от 30-40% води до мощност между 3,3 GWp и 4,4 GWp</a:t>
                </a:r>
              </a:p>
            </p:txBody>
          </p:sp>
          <p:sp>
            <p:nvSpPr>
              <p:cNvPr id="32" name="Google Shape;181;p17"/>
              <p:cNvSpPr txBox="1"/>
              <p:nvPr/>
            </p:nvSpPr>
            <p:spPr>
              <a:xfrm>
                <a:off x="307855" y="3454279"/>
                <a:ext cx="2149140" cy="78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ru-RU" sz="12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Общините - </a:t>
                </a:r>
                <a:r>
                  <a:rPr lang="ru-RU" sz="12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един от най-големите собственици на сгради, т.е. на покриви. Те осигуряват и доверието на гражданите при осъществяване на проекти</a:t>
                </a:r>
                <a:r>
                  <a:rPr lang="ru-RU" sz="12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.</a:t>
                </a:r>
                <a:endParaRPr lang="ru-RU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3" name="Google Shape;182;p17"/>
              <p:cNvSpPr txBox="1"/>
              <p:nvPr/>
            </p:nvSpPr>
            <p:spPr>
              <a:xfrm>
                <a:off x="6567264" y="3288168"/>
                <a:ext cx="2282272" cy="78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12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Една от първите енергийни общности - </a:t>
                </a:r>
                <a:r>
                  <a:rPr lang="ru-RU" sz="12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  <a:hlinkClick r:id="rId2"/>
                  </a:rPr>
                  <a:t>ЕО Габрово – </a:t>
                </a:r>
                <a:r>
                  <a:rPr lang="ru-RU" sz="12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  <a:hlinkClick r:id="rId2"/>
                  </a:rPr>
                  <a:t>РДНО</a:t>
                </a:r>
                <a:endParaRPr lang="ru-RU" sz="1200" kern="0" dirty="0" smtClean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1200" kern="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Обявено </a:t>
                </a:r>
                <a:r>
                  <a:rPr lang="ru-RU" sz="12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е стартирането на пилотен проект </a:t>
                </a:r>
                <a:r>
                  <a:rPr lang="ru-RU" sz="12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  <a:hlinkClick r:id="rId3"/>
                  </a:rPr>
                  <a:t>„Енергийна общност Бургас - плувен комплекс Славейков“</a:t>
                </a:r>
                <a:endParaRPr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4" name="Google Shape;183;p17"/>
              <p:cNvSpPr txBox="1"/>
              <p:nvPr/>
            </p:nvSpPr>
            <p:spPr>
              <a:xfrm>
                <a:off x="6419411" y="1553122"/>
                <a:ext cx="2267302" cy="78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ru-RU" sz="12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общинските обекти, като училища, детски градини, зали, болници са в полза на всички граждани</a:t>
                </a:r>
                <a:endParaRPr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  <a:p>
                <a:pPr algn="r">
                  <a:buClr>
                    <a:srgbClr val="000000"/>
                  </a:buClr>
                  <a:buFont typeface="Arial"/>
                  <a:buNone/>
                </a:pPr>
                <a:endParaRPr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  <a:p>
                <a:pPr algn="r">
                  <a:buClr>
                    <a:srgbClr val="000000"/>
                  </a:buClr>
                  <a:buFont typeface="Arial"/>
                  <a:buNone/>
                </a:pPr>
                <a:endParaRPr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5" name="Google Shape;184;p17"/>
              <p:cNvSpPr txBox="1"/>
              <p:nvPr/>
            </p:nvSpPr>
            <p:spPr>
              <a:xfrm>
                <a:off x="287668" y="1090970"/>
                <a:ext cx="1956039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bg-BG" sz="1200" b="1" kern="0" dirty="0">
                    <a:solidFill>
                      <a:srgbClr val="009296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Теоретичен потенциал </a:t>
                </a:r>
                <a:endParaRPr sz="1200" b="1" kern="0" dirty="0">
                  <a:solidFill>
                    <a:srgbClr val="009296"/>
                  </a:solidFill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  <p:sp>
            <p:nvSpPr>
              <p:cNvPr id="36" name="Google Shape;185;p17"/>
              <p:cNvSpPr txBox="1"/>
              <p:nvPr/>
            </p:nvSpPr>
            <p:spPr>
              <a:xfrm>
                <a:off x="302985" y="3097276"/>
                <a:ext cx="16170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bg-BG" sz="1200" b="1" kern="0" dirty="0">
                    <a:solidFill>
                      <a:srgbClr val="009BDB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Основен двигател</a:t>
                </a:r>
                <a:endParaRPr sz="1200" b="1" kern="0" dirty="0">
                  <a:solidFill>
                    <a:srgbClr val="009BDB"/>
                  </a:solidFill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  <p:sp>
            <p:nvSpPr>
              <p:cNvPr id="37" name="Google Shape;186;p17"/>
              <p:cNvSpPr txBox="1"/>
              <p:nvPr/>
            </p:nvSpPr>
            <p:spPr>
              <a:xfrm>
                <a:off x="7069713" y="1005312"/>
                <a:ext cx="16170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bg-BG" sz="1200" b="1" kern="0" dirty="0">
                    <a:solidFill>
                      <a:srgbClr val="00BC91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Ползи за местната общност </a:t>
                </a:r>
                <a:endParaRPr sz="1200" b="1" kern="0" dirty="0">
                  <a:solidFill>
                    <a:srgbClr val="00BC91"/>
                  </a:solidFill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  <p:sp>
            <p:nvSpPr>
              <p:cNvPr id="38" name="Google Shape;187;p17"/>
              <p:cNvSpPr txBox="1"/>
              <p:nvPr/>
            </p:nvSpPr>
            <p:spPr>
              <a:xfrm>
                <a:off x="7232535" y="2886932"/>
                <a:ext cx="1617000" cy="3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r">
                  <a:buClr>
                    <a:srgbClr val="000000"/>
                  </a:buClr>
                  <a:buFont typeface="Arial"/>
                  <a:buNone/>
                </a:pPr>
                <a:r>
                  <a:rPr lang="bg-BG" sz="1200" b="1" kern="0" dirty="0" smtClean="0">
                    <a:solidFill>
                      <a:srgbClr val="336699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Водещият пример</a:t>
                </a:r>
                <a:endParaRPr sz="1200" b="1" kern="0" dirty="0">
                  <a:solidFill>
                    <a:srgbClr val="336699"/>
                  </a:solidFill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</p:grpSp>
        <p:pic>
          <p:nvPicPr>
            <p:cNvPr id="41" name="Picture 40" descr="pros and cons gif transparent - Clip Art Library"/>
            <p:cNvPicPr>
              <a:picLocks noChangeAspect="1"/>
            </p:cNvPicPr>
            <p:nvPr/>
          </p:nvPicPr>
          <p:blipFill>
            <a:blip r:embed="rId4" cstate="hqprint">
              <a:duotone>
                <a:prstClr val="black"/>
                <a:srgbClr val="4AA3D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36" y="3449019"/>
              <a:ext cx="658187" cy="658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A8A3A-159E-4F57-BDB5-F4C6C549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E078111-DEB8-4CF1-9F58-87EF625F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69" y="1823583"/>
            <a:ext cx="7774062" cy="936104"/>
          </a:xfrm>
        </p:spPr>
        <p:txBody>
          <a:bodyPr/>
          <a:lstStyle/>
          <a:p>
            <a:pPr algn="just"/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БЛАГОДАРЯ ЗА ВНИМАНИЕТО!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A506E5-2E51-4BAB-9992-9104ACA0E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435" y="3694113"/>
            <a:ext cx="424815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n"/>
              <a:tabLst>
                <a:tab pos="900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q"/>
              <a:tabLst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n"/>
              <a:tabLst>
                <a:tab pos="90011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q"/>
              <a:tabLst>
                <a:tab pos="90011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tabLst>
                <a:tab pos="90011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tabLst>
                <a:tab pos="90011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tabLst>
                <a:tab pos="90011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tabLst>
                <a:tab pos="90011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tabLst>
                <a:tab pos="900113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None/>
              <a:tabLst>
                <a:tab pos="900113" algn="l"/>
              </a:tabLst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None/>
              <a:tabLst>
                <a:tab pos="900113" algn="l"/>
              </a:tabLst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None/>
              <a:tabLst>
                <a:tab pos="900113" algn="l"/>
              </a:tabLst>
              <a:defRPr/>
            </a:pPr>
            <a:r>
              <a:rPr kumimoji="0" lang="bg-BG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Ивайло Алексиев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None/>
              <a:tabLst>
                <a:tab pos="900113" algn="l"/>
              </a:tabLst>
              <a:defRPr/>
            </a:pPr>
            <a:endParaRPr kumimoji="0" lang="bg-BG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None/>
              <a:tabLst>
                <a:tab pos="900113" algn="l"/>
              </a:tabLst>
              <a:defRPr/>
            </a:pPr>
            <a:r>
              <a:rPr kumimoji="0" lang="bg-BG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Тел: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+359 2 </a:t>
            </a:r>
            <a:r>
              <a:rPr kumimoji="0" lang="bg-BG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915 40 10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None/>
              <a:tabLst>
                <a:tab pos="900113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E-mail</a:t>
            </a:r>
            <a:r>
              <a:rPr kumimoji="0" lang="bg-BG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1600" b="0" i="0" u="none" strike="noStrike" kern="1200" cap="none" spc="0" normalizeH="0" baseline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IAleksiev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@seea.government.bg</a:t>
            </a:r>
            <a:endParaRPr kumimoji="0" lang="bg-BG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panose="05000000000000000000" pitchFamily="2" charset="2"/>
              <a:buNone/>
              <a:tabLst>
                <a:tab pos="900113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Web:	www.seea.government.bg</a:t>
            </a:r>
            <a:endParaRPr kumimoji="0" lang="bg-BG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566DA7-F20B-4367-B3A4-2A6916193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5" y="4713890"/>
            <a:ext cx="1915057" cy="17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D012F-6082-4780-A90B-B965AECB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8EA7C-B0B3-45EF-B03C-B140CA3088E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59" name="Rectangle 2">
            <a:extLst>
              <a:ext uri="{FF2B5EF4-FFF2-40B4-BE49-F238E27FC236}">
                <a16:creationId xmlns:a16="http://schemas.microsoft.com/office/drawing/2014/main" id="{1DB37E39-8CFC-4EEA-A13A-AA4345942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66" y="507544"/>
            <a:ext cx="7768490" cy="673983"/>
          </a:xfrm>
        </p:spPr>
        <p:txBody>
          <a:bodyPr/>
          <a:lstStyle/>
          <a:p>
            <a:r>
              <a:rPr lang="ru-RU" altLang="en-US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Закон за </a:t>
            </a:r>
            <a:r>
              <a:rPr lang="ru-RU" altLang="en-US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енергията от възобновяеми </a:t>
            </a:r>
            <a:r>
              <a:rPr lang="ru-RU" altLang="en-US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източници</a:t>
            </a:r>
            <a:r>
              <a:rPr lang="en-US" altLang="en-US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altLang="en-US" sz="1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bg-BG" altLang="en-US" sz="14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ДВ </a:t>
            </a:r>
            <a:r>
              <a:rPr lang="ru-RU" altLang="en-US" sz="14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бр</a:t>
            </a:r>
            <a:r>
              <a:rPr lang="ru-RU" altLang="en-US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86 от 13.10.2023 г</a:t>
            </a:r>
            <a:r>
              <a:rPr lang="ru-RU" altLang="en-US" sz="1400" i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bg-BG" altLang="en-US" sz="1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6854" y="1364828"/>
            <a:ext cx="8887146" cy="4958090"/>
            <a:chOff x="325125" y="1305193"/>
            <a:chExt cx="8887146" cy="4958090"/>
          </a:xfrm>
        </p:grpSpPr>
        <p:grpSp>
          <p:nvGrpSpPr>
            <p:cNvPr id="10" name="Group 9"/>
            <p:cNvGrpSpPr/>
            <p:nvPr/>
          </p:nvGrpSpPr>
          <p:grpSpPr>
            <a:xfrm>
              <a:off x="325125" y="1943992"/>
              <a:ext cx="8887146" cy="4319291"/>
              <a:chOff x="631105" y="1673200"/>
              <a:chExt cx="8454106" cy="3948207"/>
            </a:xfrm>
          </p:grpSpPr>
          <p:grpSp>
            <p:nvGrpSpPr>
              <p:cNvPr id="13" name="Google Shape;60;p16"/>
              <p:cNvGrpSpPr/>
              <p:nvPr/>
            </p:nvGrpSpPr>
            <p:grpSpPr>
              <a:xfrm>
                <a:off x="1696915" y="2078800"/>
                <a:ext cx="5752610" cy="629875"/>
                <a:chOff x="1696915" y="2078800"/>
                <a:chExt cx="5752610" cy="629875"/>
              </a:xfrm>
            </p:grpSpPr>
            <p:cxnSp>
              <p:nvCxnSpPr>
                <p:cNvPr id="28" name="Google Shape;61;p16"/>
                <p:cNvCxnSpPr>
                  <a:stCxn id="14" idx="2"/>
                  <a:endCxn id="15" idx="0"/>
                </p:cNvCxnSpPr>
                <p:nvPr/>
              </p:nvCxnSpPr>
              <p:spPr>
                <a:xfrm rot="5400000">
                  <a:off x="2819521" y="956195"/>
                  <a:ext cx="629874" cy="2875086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68;p16"/>
                <p:cNvCxnSpPr>
                  <a:stCxn id="14" idx="2"/>
                  <a:endCxn id="17" idx="0"/>
                </p:cNvCxnSpPr>
                <p:nvPr/>
              </p:nvCxnSpPr>
              <p:spPr>
                <a:xfrm rot="16200000" flipH="1">
                  <a:off x="5695826" y="954974"/>
                  <a:ext cx="629873" cy="2877525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4" name="Google Shape;62;p16"/>
              <p:cNvSpPr/>
              <p:nvPr/>
            </p:nvSpPr>
            <p:spPr>
              <a:xfrm>
                <a:off x="3793050" y="1673200"/>
                <a:ext cx="1557900" cy="405600"/>
              </a:xfrm>
              <a:prstGeom prst="roundRect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2479A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bg-BG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Fira Sans Extra Condensed SemiBold"/>
                    <a:cs typeface="Fira Sans Extra Condensed SemiBold"/>
                    <a:sym typeface="Fira Sans Extra Condensed SemiBold"/>
                  </a:rPr>
                  <a:t>Нови текстове</a:t>
                </a:r>
                <a:endParaRPr kumimoji="0" lang="e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bg-BG" sz="1200" kern="0" dirty="0" smtClean="0">
                    <a:solidFill>
                      <a:srgbClr val="000000"/>
                    </a:solidFill>
                    <a:ea typeface="Fira Sans Extra Condensed SemiBold"/>
                    <a:cs typeface="Fira Sans Extra Condensed SemiBold"/>
                    <a:sym typeface="Fira Sans Extra Condensed SemiBold"/>
                  </a:rPr>
                  <a:t>Чл. </a:t>
                </a:r>
                <a:r>
                  <a:rPr lang="en" sz="1200" kern="0" dirty="0" smtClean="0">
                    <a:solidFill>
                      <a:srgbClr val="000000"/>
                    </a:solidFill>
                    <a:ea typeface="Fira Sans Extra Condensed SemiBold"/>
                    <a:cs typeface="Fira Sans Extra Condensed SemiBold"/>
                    <a:sym typeface="Fira Sans Extra Condensed SemiBold"/>
                  </a:rPr>
                  <a:t>18a </a:t>
                </a:r>
                <a:r>
                  <a:rPr lang="bg-BG" sz="1200" kern="0" dirty="0" smtClean="0">
                    <a:solidFill>
                      <a:srgbClr val="000000"/>
                    </a:solidFill>
                    <a:ea typeface="Fira Sans Extra Condensed SemiBold"/>
                    <a:cs typeface="Fira Sans Extra Condensed SemiBold"/>
                    <a:sym typeface="Fira Sans Extra Condensed SemiBold"/>
                  </a:rPr>
                  <a:t>и чл.</a:t>
                </a:r>
                <a:r>
                  <a:rPr lang="en" sz="1200" kern="0" dirty="0" smtClean="0">
                    <a:solidFill>
                      <a:srgbClr val="000000"/>
                    </a:solidFill>
                    <a:ea typeface="Fira Sans Extra Condensed SemiBold"/>
                    <a:cs typeface="Fira Sans Extra Condensed SemiBold"/>
                    <a:sym typeface="Fira Sans Extra Condensed SemiBold"/>
                  </a:rPr>
                  <a:t> 18</a:t>
                </a:r>
                <a:r>
                  <a:rPr lang="bg-BG" sz="1200" kern="0" dirty="0" smtClean="0">
                    <a:solidFill>
                      <a:srgbClr val="000000"/>
                    </a:solidFill>
                    <a:ea typeface="Fira Sans Extra Condensed SemiBold"/>
                    <a:cs typeface="Fira Sans Extra Condensed SemiBold"/>
                    <a:sym typeface="Fira Sans Extra Condensed SemiBold"/>
                  </a:rPr>
                  <a:t>б</a:t>
                </a:r>
                <a:endParaRPr kumimoji="0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5" name="Google Shape;63;p16"/>
              <p:cNvSpPr/>
              <p:nvPr/>
            </p:nvSpPr>
            <p:spPr>
              <a:xfrm>
                <a:off x="915526" y="2708675"/>
                <a:ext cx="1562777" cy="727867"/>
              </a:xfrm>
              <a:prstGeom prst="roundRect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3987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>
                  <a:buClr>
                    <a:srgbClr val="000000"/>
                  </a:buClr>
                  <a:defRPr/>
                </a:pPr>
                <a:r>
                  <a:rPr kumimoji="0" lang="e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Fira Sans Extra Condensed SemiBold"/>
                    <a:cs typeface="Fira Sans Extra Condensed SemiBold"/>
                    <a:sym typeface="Fira Sans Extra Condensed SemiBold"/>
                  </a:rPr>
                  <a:t>18a</a:t>
                </a:r>
                <a:r>
                  <a:rPr kumimoji="0" lang="en" sz="12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ru-RU" sz="1200" b="1" kern="0" dirty="0">
                    <a:solidFill>
                      <a:srgbClr val="000000"/>
                    </a:solidFill>
                    <a:ea typeface="Fira Sans Extra Condensed SemiBold"/>
                    <a:cs typeface="Fira Sans Extra Condensed SemiBold"/>
                    <a:sym typeface="Fira Sans Extra Condensed SemiBold"/>
                  </a:rPr>
                  <a:t>потребител на собствена електрическа </a:t>
                </a:r>
                <a:r>
                  <a:rPr lang="ru-RU" sz="1200" b="1" kern="0" dirty="0" smtClean="0">
                    <a:solidFill>
                      <a:srgbClr val="000000"/>
                    </a:solidFill>
                    <a:ea typeface="Fira Sans Extra Condensed SemiBold"/>
                    <a:cs typeface="Fira Sans Extra Condensed SemiBold"/>
                    <a:sym typeface="Fira Sans Extra Condensed SemiBold"/>
                  </a:rPr>
                  <a:t>енергия от ВИ</a:t>
                </a:r>
                <a:endParaRPr kumimoji="0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6" name="Google Shape;71;p16"/>
              <p:cNvSpPr txBox="1"/>
              <p:nvPr/>
            </p:nvSpPr>
            <p:spPr>
              <a:xfrm>
                <a:off x="631105" y="3821982"/>
                <a:ext cx="2140402" cy="1129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ru-RU" sz="1200" kern="0" dirty="0">
                    <a:solidFill>
                      <a:srgbClr val="000000"/>
                    </a:solidFill>
                    <a:ea typeface="Roboto"/>
                    <a:cs typeface="Roboto"/>
                    <a:sym typeface="Roboto"/>
                  </a:rPr>
                  <a:t>Всеки потребител на собствена електроенергия от ВЕИ може да произвежда и съхранява произведената енергия и да продава излишъка й</a:t>
                </a:r>
                <a:endParaRPr sz="1200" kern="0" dirty="0">
                  <a:solidFill>
                    <a:srgbClr val="000000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" name="Google Shape;69;p16"/>
              <p:cNvSpPr/>
              <p:nvPr/>
            </p:nvSpPr>
            <p:spPr>
              <a:xfrm>
                <a:off x="6670575" y="2708674"/>
                <a:ext cx="1557900" cy="727868"/>
              </a:xfrm>
              <a:prstGeom prst="roundRect">
                <a:avLst>
                  <a:gd name="adj" fmla="val 50000"/>
                </a:avLst>
              </a:prstGeom>
              <a:noFill/>
              <a:ln w="38100" cap="flat" cmpd="sng">
                <a:solidFill>
                  <a:srgbClr val="28B6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>
                  <a:buClr>
                    <a:srgbClr val="000000"/>
                  </a:buClr>
                  <a:defRPr/>
                </a:pPr>
                <a:r>
                  <a:rPr kumimoji="0" lang="e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Fira Sans Extra Condensed SemiBold"/>
                    <a:cs typeface="Fira Sans Extra Condensed SemiBold"/>
                    <a:sym typeface="Fira Sans Extra Condensed SemiBold"/>
                  </a:rPr>
                  <a:t>18</a:t>
                </a:r>
                <a:r>
                  <a:rPr kumimoji="0" lang="bg-BG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Fira Sans Extra Condensed SemiBold"/>
                    <a:cs typeface="Fira Sans Extra Condensed SemiBold"/>
                    <a:sym typeface="Fira Sans Extra Condensed SemiBold"/>
                  </a:rPr>
                  <a:t>б</a:t>
                </a:r>
                <a:r>
                  <a:rPr kumimoji="0" lang="e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bg-BG" sz="1200" b="1" kern="0" dirty="0">
                    <a:solidFill>
                      <a:srgbClr val="000000"/>
                    </a:solidFill>
                    <a:ea typeface="Fira Sans Extra Condensed SemiBold"/>
                    <a:cs typeface="Fira Sans Extra Condensed SemiBold"/>
                    <a:sym typeface="Fira Sans Extra Condensed SemiBold"/>
                  </a:rPr>
                  <a:t>общност за възобновяема енергия</a:t>
                </a:r>
                <a:endParaRPr kumimoji="0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8" name="Google Shape;74;p16"/>
              <p:cNvSpPr txBox="1"/>
              <p:nvPr/>
            </p:nvSpPr>
            <p:spPr>
              <a:xfrm>
                <a:off x="5811077" y="3627158"/>
                <a:ext cx="3274134" cy="119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ru-RU" sz="1200" kern="0" dirty="0">
                    <a:solidFill>
                      <a:srgbClr val="000000"/>
                    </a:solidFill>
                    <a:ea typeface="Roboto"/>
                    <a:cs typeface="Roboto"/>
                    <a:sym typeface="Roboto"/>
                  </a:rPr>
                  <a:t>Крайните потребители, включително домакинствата, могат да участват в общност за възобновяема енергия, без да губят правата или задълженията си като крайни потребители и без да се налага да изпълняват неразумни или дискриминационни условия или процедури</a:t>
                </a:r>
                <a:endParaRPr sz="1200" kern="0" dirty="0">
                  <a:solidFill>
                    <a:srgbClr val="000000"/>
                  </a:solidFill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9" name="Google Shape;75;p16"/>
              <p:cNvCxnSpPr>
                <a:stCxn id="15" idx="2"/>
                <a:endCxn id="16" idx="0"/>
              </p:cNvCxnSpPr>
              <p:nvPr/>
            </p:nvCxnSpPr>
            <p:spPr>
              <a:xfrm>
                <a:off x="1696915" y="3436542"/>
                <a:ext cx="4392" cy="38544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" name="Google Shape;78;p16"/>
              <p:cNvCxnSpPr>
                <a:stCxn id="17" idx="2"/>
                <a:endCxn id="18" idx="0"/>
              </p:cNvCxnSpPr>
              <p:nvPr/>
            </p:nvCxnSpPr>
            <p:spPr>
              <a:xfrm flipH="1">
                <a:off x="7448145" y="3436542"/>
                <a:ext cx="1380" cy="190616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grpSp>
            <p:nvGrpSpPr>
              <p:cNvPr id="21" name="Google Shape;82;p16"/>
              <p:cNvGrpSpPr/>
              <p:nvPr/>
            </p:nvGrpSpPr>
            <p:grpSpPr>
              <a:xfrm>
                <a:off x="7198832" y="4946460"/>
                <a:ext cx="669600" cy="669599"/>
                <a:chOff x="7198832" y="4946460"/>
                <a:chExt cx="669600" cy="669599"/>
              </a:xfrm>
            </p:grpSpPr>
            <p:sp>
              <p:nvSpPr>
                <p:cNvPr id="23" name="Google Shape;83;p16"/>
                <p:cNvSpPr/>
                <p:nvPr/>
              </p:nvSpPr>
              <p:spPr>
                <a:xfrm>
                  <a:off x="7198832" y="4946460"/>
                  <a:ext cx="669600" cy="669599"/>
                </a:xfrm>
                <a:prstGeom prst="ellipse">
                  <a:avLst/>
                </a:prstGeom>
                <a:noFill/>
                <a:ln w="38100" cap="flat" cmpd="sng">
                  <a:solidFill>
                    <a:srgbClr val="28B62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grpSp>
              <p:nvGrpSpPr>
                <p:cNvPr id="24" name="Google Shape;84;p16"/>
                <p:cNvGrpSpPr/>
                <p:nvPr/>
              </p:nvGrpSpPr>
              <p:grpSpPr>
                <a:xfrm>
                  <a:off x="7344558" y="5171854"/>
                  <a:ext cx="339025" cy="218674"/>
                  <a:chOff x="3367149" y="5322876"/>
                  <a:chExt cx="481502" cy="310575"/>
                </a:xfrm>
              </p:grpSpPr>
              <p:sp>
                <p:nvSpPr>
                  <p:cNvPr id="25" name="Google Shape;85;p16"/>
                  <p:cNvSpPr/>
                  <p:nvPr/>
                </p:nvSpPr>
                <p:spPr>
                  <a:xfrm>
                    <a:off x="3367149" y="5322977"/>
                    <a:ext cx="283224" cy="310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29" h="12419" extrusionOk="0">
                        <a:moveTo>
                          <a:pt x="1693" y="0"/>
                        </a:moveTo>
                        <a:cubicBezTo>
                          <a:pt x="756" y="0"/>
                          <a:pt x="0" y="756"/>
                          <a:pt x="0" y="1693"/>
                        </a:cubicBezTo>
                        <a:lnTo>
                          <a:pt x="0" y="8468"/>
                        </a:lnTo>
                        <a:cubicBezTo>
                          <a:pt x="0" y="9405"/>
                          <a:pt x="756" y="10160"/>
                          <a:pt x="1693" y="10163"/>
                        </a:cubicBezTo>
                        <a:lnTo>
                          <a:pt x="2861" y="10163"/>
                        </a:lnTo>
                        <a:cubicBezTo>
                          <a:pt x="2861" y="11410"/>
                          <a:pt x="3870" y="12419"/>
                          <a:pt x="5120" y="12419"/>
                        </a:cubicBezTo>
                        <a:cubicBezTo>
                          <a:pt x="6366" y="12419"/>
                          <a:pt x="7378" y="11410"/>
                          <a:pt x="7378" y="10163"/>
                        </a:cubicBezTo>
                        <a:lnTo>
                          <a:pt x="9070" y="10163"/>
                        </a:lnTo>
                        <a:lnTo>
                          <a:pt x="9070" y="6679"/>
                        </a:lnTo>
                        <a:cubicBezTo>
                          <a:pt x="9070" y="6356"/>
                          <a:pt x="9350" y="6116"/>
                          <a:pt x="9645" y="6116"/>
                        </a:cubicBezTo>
                        <a:cubicBezTo>
                          <a:pt x="9705" y="6116"/>
                          <a:pt x="9765" y="6126"/>
                          <a:pt x="9823" y="6146"/>
                        </a:cubicBezTo>
                        <a:cubicBezTo>
                          <a:pt x="9938" y="6187"/>
                          <a:pt x="10055" y="6206"/>
                          <a:pt x="10172" y="6206"/>
                        </a:cubicBezTo>
                        <a:cubicBezTo>
                          <a:pt x="10766" y="6206"/>
                          <a:pt x="11329" y="5708"/>
                          <a:pt x="11329" y="5080"/>
                        </a:cubicBezTo>
                        <a:cubicBezTo>
                          <a:pt x="11329" y="4453"/>
                          <a:pt x="10766" y="3954"/>
                          <a:pt x="10172" y="3954"/>
                        </a:cubicBezTo>
                        <a:cubicBezTo>
                          <a:pt x="10055" y="3954"/>
                          <a:pt x="9938" y="3974"/>
                          <a:pt x="9823" y="4014"/>
                        </a:cubicBezTo>
                        <a:cubicBezTo>
                          <a:pt x="9759" y="4037"/>
                          <a:pt x="9695" y="4048"/>
                          <a:pt x="9632" y="4048"/>
                        </a:cubicBezTo>
                        <a:cubicBezTo>
                          <a:pt x="9333" y="4048"/>
                          <a:pt x="9070" y="3805"/>
                          <a:pt x="9070" y="3484"/>
                        </a:cubicBezTo>
                        <a:lnTo>
                          <a:pt x="9070" y="0"/>
                        </a:lnTo>
                        <a:lnTo>
                          <a:pt x="6381" y="0"/>
                        </a:lnTo>
                        <a:cubicBezTo>
                          <a:pt x="5894" y="0"/>
                          <a:pt x="5635" y="576"/>
                          <a:pt x="5960" y="940"/>
                        </a:cubicBezTo>
                        <a:cubicBezTo>
                          <a:pt x="6610" y="1669"/>
                          <a:pt x="6095" y="2822"/>
                          <a:pt x="5120" y="2822"/>
                        </a:cubicBezTo>
                        <a:cubicBezTo>
                          <a:pt x="4141" y="2822"/>
                          <a:pt x="3626" y="1669"/>
                          <a:pt x="4276" y="940"/>
                        </a:cubicBezTo>
                        <a:cubicBezTo>
                          <a:pt x="4602" y="576"/>
                          <a:pt x="4343" y="0"/>
                          <a:pt x="385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435D74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" name="Google Shape;86;p16"/>
                  <p:cNvSpPr/>
                  <p:nvPr/>
                </p:nvSpPr>
                <p:spPr>
                  <a:xfrm>
                    <a:off x="3621802" y="5322876"/>
                    <a:ext cx="226849" cy="310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74" h="12423" extrusionOk="0">
                        <a:moveTo>
                          <a:pt x="3954" y="1"/>
                        </a:moveTo>
                        <a:cubicBezTo>
                          <a:pt x="2705" y="1"/>
                          <a:pt x="1696" y="1010"/>
                          <a:pt x="1696" y="2259"/>
                        </a:cubicBezTo>
                        <a:lnTo>
                          <a:pt x="1" y="2259"/>
                        </a:lnTo>
                        <a:lnTo>
                          <a:pt x="1" y="5081"/>
                        </a:lnTo>
                        <a:cubicBezTo>
                          <a:pt x="1247" y="5081"/>
                          <a:pt x="2259" y="6093"/>
                          <a:pt x="2259" y="7339"/>
                        </a:cubicBezTo>
                        <a:cubicBezTo>
                          <a:pt x="2259" y="8586"/>
                          <a:pt x="1247" y="9598"/>
                          <a:pt x="1" y="9598"/>
                        </a:cubicBezTo>
                        <a:lnTo>
                          <a:pt x="1" y="12422"/>
                        </a:lnTo>
                        <a:lnTo>
                          <a:pt x="7378" y="12422"/>
                        </a:lnTo>
                        <a:cubicBezTo>
                          <a:pt x="8315" y="12419"/>
                          <a:pt x="9070" y="11664"/>
                          <a:pt x="9073" y="10727"/>
                        </a:cubicBezTo>
                        <a:lnTo>
                          <a:pt x="9073" y="3952"/>
                        </a:lnTo>
                        <a:cubicBezTo>
                          <a:pt x="9070" y="3015"/>
                          <a:pt x="8315" y="2259"/>
                          <a:pt x="7378" y="2259"/>
                        </a:cubicBezTo>
                        <a:lnTo>
                          <a:pt x="6213" y="2259"/>
                        </a:lnTo>
                        <a:cubicBezTo>
                          <a:pt x="6213" y="1010"/>
                          <a:pt x="5201" y="1"/>
                          <a:pt x="395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435D74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2" name="Google Shape;88;p16"/>
              <p:cNvSpPr/>
              <p:nvPr/>
            </p:nvSpPr>
            <p:spPr>
              <a:xfrm>
                <a:off x="1359598" y="4951807"/>
                <a:ext cx="669600" cy="669600"/>
              </a:xfrm>
              <a:prstGeom prst="ellipse">
                <a:avLst/>
              </a:prstGeom>
              <a:noFill/>
              <a:ln w="38100" cap="flat" cmpd="sng">
                <a:solidFill>
                  <a:srgbClr val="3987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pic>
          <p:nvPicPr>
            <p:cNvPr id="11" name="Picture 10" descr="Article, blog, journal, news, newspaper, pages, paper icon - Download ...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329" y="1305193"/>
              <a:ext cx="507105" cy="507105"/>
            </a:xfrm>
            <a:prstGeom prst="rect">
              <a:avLst/>
            </a:prstGeom>
          </p:spPr>
        </p:pic>
        <p:pic>
          <p:nvPicPr>
            <p:cNvPr id="12" name="Picture 11" descr="Green, electricity, energy, ecology, electric, power icon - Download on ...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100" y="5698233"/>
              <a:ext cx="397566" cy="397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3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AFD50-5E9D-472A-8E76-354FA28B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51EBC8-A912-4524-BFE9-E125F2BB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05" y="501871"/>
            <a:ext cx="7499350" cy="735013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Общности за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възобновяема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енергия</a:t>
            </a:r>
            <a:endParaRPr lang="bg-BG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387" y="1789851"/>
            <a:ext cx="8603413" cy="3725769"/>
            <a:chOff x="83387" y="1577354"/>
            <a:chExt cx="8603413" cy="3725769"/>
          </a:xfrm>
        </p:grpSpPr>
        <p:grpSp>
          <p:nvGrpSpPr>
            <p:cNvPr id="11" name="Group 10"/>
            <p:cNvGrpSpPr/>
            <p:nvPr/>
          </p:nvGrpSpPr>
          <p:grpSpPr>
            <a:xfrm>
              <a:off x="83387" y="1577354"/>
              <a:ext cx="8603413" cy="3725769"/>
              <a:chOff x="73157" y="961128"/>
              <a:chExt cx="8603413" cy="3725769"/>
            </a:xfrm>
          </p:grpSpPr>
          <p:sp>
            <p:nvSpPr>
              <p:cNvPr id="14" name="Google Shape;485;p29"/>
              <p:cNvSpPr/>
              <p:nvPr/>
            </p:nvSpPr>
            <p:spPr>
              <a:xfrm>
                <a:off x="4246520" y="1195283"/>
                <a:ext cx="887400" cy="887400"/>
              </a:xfrm>
              <a:prstGeom prst="ellipse">
                <a:avLst/>
              </a:prstGeom>
              <a:solidFill>
                <a:srgbClr val="49A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486;p29"/>
              <p:cNvSpPr/>
              <p:nvPr/>
            </p:nvSpPr>
            <p:spPr>
              <a:xfrm>
                <a:off x="4278545" y="2459018"/>
                <a:ext cx="887400" cy="887400"/>
              </a:xfrm>
              <a:prstGeom prst="ellipse">
                <a:avLst/>
              </a:prstGeom>
              <a:solidFill>
                <a:srgbClr val="82C1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487;p29"/>
              <p:cNvSpPr/>
              <p:nvPr/>
            </p:nvSpPr>
            <p:spPr>
              <a:xfrm>
                <a:off x="4246520" y="3697203"/>
                <a:ext cx="887400" cy="887400"/>
              </a:xfrm>
              <a:prstGeom prst="ellipse">
                <a:avLst/>
              </a:prstGeom>
              <a:solidFill>
                <a:srgbClr val="BCDE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488;p29"/>
              <p:cNvSpPr/>
              <p:nvPr/>
            </p:nvSpPr>
            <p:spPr>
              <a:xfrm>
                <a:off x="6548370" y="1838625"/>
                <a:ext cx="2128200" cy="2128200"/>
              </a:xfrm>
              <a:prstGeom prst="ellipse">
                <a:avLst/>
              </a:prstGeom>
              <a:solidFill>
                <a:srgbClr val="398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489;p29"/>
              <p:cNvSpPr/>
              <p:nvPr/>
            </p:nvSpPr>
            <p:spPr>
              <a:xfrm>
                <a:off x="4905320" y="1635425"/>
                <a:ext cx="1486109" cy="860133"/>
              </a:xfrm>
              <a:custGeom>
                <a:avLst/>
                <a:gdLst/>
                <a:ahLst/>
                <a:cxnLst/>
                <a:rect l="l" t="t" r="r" b="b"/>
                <a:pathLst>
                  <a:path w="106037" h="43540" extrusionOk="0">
                    <a:moveTo>
                      <a:pt x="0" y="0"/>
                    </a:moveTo>
                    <a:lnTo>
                      <a:pt x="49067" y="0"/>
                    </a:lnTo>
                    <a:lnTo>
                      <a:pt x="106037" y="43540"/>
                    </a:lnTo>
                  </a:path>
                </a:pathLst>
              </a:custGeom>
              <a:noFill/>
              <a:ln w="28575" cap="flat" cmpd="sng">
                <a:solidFill>
                  <a:srgbClr val="49A5BB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19" name="Google Shape;490;p29"/>
              <p:cNvSpPr/>
              <p:nvPr/>
            </p:nvSpPr>
            <p:spPr>
              <a:xfrm rot="10800000" flipH="1">
                <a:off x="4905320" y="3260142"/>
                <a:ext cx="1486109" cy="860133"/>
              </a:xfrm>
              <a:custGeom>
                <a:avLst/>
                <a:gdLst/>
                <a:ahLst/>
                <a:cxnLst/>
                <a:rect l="l" t="t" r="r" b="b"/>
                <a:pathLst>
                  <a:path w="106037" h="43540" extrusionOk="0">
                    <a:moveTo>
                      <a:pt x="0" y="0"/>
                    </a:moveTo>
                    <a:lnTo>
                      <a:pt x="49067" y="0"/>
                    </a:lnTo>
                    <a:lnTo>
                      <a:pt x="106037" y="43540"/>
                    </a:lnTo>
                  </a:path>
                </a:pathLst>
              </a:custGeom>
              <a:noFill/>
              <a:ln w="28575" cap="flat" cmpd="sng">
                <a:solidFill>
                  <a:srgbClr val="BCDEE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cxnSp>
            <p:nvCxnSpPr>
              <p:cNvPr id="20" name="Google Shape;491;p29"/>
              <p:cNvCxnSpPr/>
              <p:nvPr/>
            </p:nvCxnSpPr>
            <p:spPr>
              <a:xfrm>
                <a:off x="5113045" y="2902725"/>
                <a:ext cx="12210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82C1D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1" name="Google Shape;492;p29"/>
              <p:cNvSpPr txBox="1"/>
              <p:nvPr/>
            </p:nvSpPr>
            <p:spPr>
              <a:xfrm>
                <a:off x="218467" y="961128"/>
                <a:ext cx="1908848" cy="25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bg-BG" sz="2000" kern="0" dirty="0" smtClean="0">
                    <a:solidFill>
                      <a:srgbClr val="49A5BB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Производство</a:t>
                </a:r>
                <a:endParaRPr sz="2000" kern="0" dirty="0">
                  <a:solidFill>
                    <a:srgbClr val="49A5BB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2" name="Google Shape;493;p29"/>
              <p:cNvSpPr txBox="1"/>
              <p:nvPr/>
            </p:nvSpPr>
            <p:spPr>
              <a:xfrm>
                <a:off x="81503" y="1538863"/>
                <a:ext cx="4159243" cy="63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52400" algn="just">
                  <a:buClr>
                    <a:srgbClr val="000000"/>
                  </a:buClr>
                  <a:buSzPts val="1200"/>
                </a:pPr>
                <a:r>
                  <a:rPr lang="ru-RU" sz="1200" kern="0" dirty="0">
                    <a:solidFill>
                      <a:srgbClr val="000000"/>
                    </a:solidFill>
                    <a:ea typeface="Roboto"/>
                    <a:cs typeface="Roboto"/>
                    <a:sym typeface="Roboto"/>
                  </a:rPr>
                  <a:t>Може да произвежда, потребява, съхранява и продава излишъка от енергия от ВЕИ като равноправен участник на енергийните пазари при условията, определени в </a:t>
                </a:r>
                <a:r>
                  <a:rPr lang="ru-RU" sz="1200" kern="0" dirty="0" smtClean="0">
                    <a:solidFill>
                      <a:srgbClr val="000000"/>
                    </a:solidFill>
                    <a:ea typeface="Roboto"/>
                    <a:cs typeface="Roboto"/>
                    <a:sym typeface="Roboto"/>
                  </a:rPr>
                  <a:t>ЗЕ </a:t>
                </a:r>
                <a:r>
                  <a:rPr lang="ru-RU" sz="1200" kern="0" dirty="0">
                    <a:solidFill>
                      <a:srgbClr val="000000"/>
                    </a:solidFill>
                    <a:ea typeface="Roboto"/>
                    <a:cs typeface="Roboto"/>
                    <a:sym typeface="Roboto"/>
                  </a:rPr>
                  <a:t>и подзаконовите му нормативни актове, включително чрез договори за изкупуване на електроенергия.</a:t>
                </a:r>
                <a:endParaRPr sz="1200" kern="0" dirty="0">
                  <a:solidFill>
                    <a:srgbClr val="000000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" name="Google Shape;494;p29"/>
              <p:cNvSpPr txBox="1"/>
              <p:nvPr/>
            </p:nvSpPr>
            <p:spPr>
              <a:xfrm>
                <a:off x="218467" y="2468408"/>
                <a:ext cx="1651994" cy="25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bg-BG" sz="2000" kern="0" dirty="0" smtClean="0">
                    <a:solidFill>
                      <a:srgbClr val="82C1D0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Споделяне</a:t>
                </a:r>
                <a:endParaRPr sz="2000" kern="0" dirty="0">
                  <a:solidFill>
                    <a:srgbClr val="82C1D0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4" name="Google Shape;495;p29"/>
              <p:cNvSpPr txBox="1"/>
              <p:nvPr/>
            </p:nvSpPr>
            <p:spPr>
              <a:xfrm>
                <a:off x="73157" y="2955340"/>
                <a:ext cx="3982716" cy="63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52400" algn="just">
                  <a:buClr>
                    <a:srgbClr val="000000"/>
                  </a:buClr>
                  <a:buSzPts val="1200"/>
                </a:pPr>
                <a:r>
                  <a:rPr lang="ru-RU" sz="1200" kern="0" dirty="0" smtClean="0">
                    <a:solidFill>
                      <a:srgbClr val="000000"/>
                    </a:solidFill>
                    <a:ea typeface="Roboto"/>
                    <a:cs typeface="Roboto"/>
                    <a:sym typeface="Roboto"/>
                  </a:rPr>
                  <a:t>Може да </a:t>
                </a:r>
                <a:r>
                  <a:rPr lang="ru-RU" sz="1200" kern="0" dirty="0">
                    <a:solidFill>
                      <a:srgbClr val="000000"/>
                    </a:solidFill>
                    <a:ea typeface="Roboto"/>
                    <a:cs typeface="Roboto"/>
                    <a:sym typeface="Roboto"/>
                  </a:rPr>
                  <a:t>споделят в рамките на ОВЕ енергията, произведена от инсталации, притежавани от общността, при зачитане на правата и задълженията на членовете на ОВЕ като </a:t>
                </a:r>
                <a:r>
                  <a:rPr lang="ru-RU" sz="1200" kern="0" dirty="0" smtClean="0">
                    <a:solidFill>
                      <a:srgbClr val="000000"/>
                    </a:solidFill>
                    <a:ea typeface="Roboto"/>
                    <a:cs typeface="Roboto"/>
                    <a:sym typeface="Roboto"/>
                  </a:rPr>
                  <a:t>потребители.</a:t>
                </a:r>
                <a:endParaRPr sz="1200" kern="0" dirty="0">
                  <a:solidFill>
                    <a:srgbClr val="000000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" name="Google Shape;496;p29"/>
              <p:cNvSpPr txBox="1"/>
              <p:nvPr/>
            </p:nvSpPr>
            <p:spPr>
              <a:xfrm>
                <a:off x="218467" y="3826995"/>
                <a:ext cx="1221000" cy="25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bg-BG" sz="2000" kern="0" dirty="0" smtClean="0">
                    <a:solidFill>
                      <a:srgbClr val="BCDEE6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Достъп</a:t>
                </a:r>
                <a:endParaRPr sz="2000" kern="0" dirty="0">
                  <a:solidFill>
                    <a:srgbClr val="BCDEE6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6" name="Google Shape;497;p29"/>
              <p:cNvSpPr txBox="1"/>
              <p:nvPr/>
            </p:nvSpPr>
            <p:spPr>
              <a:xfrm>
                <a:off x="81503" y="4054197"/>
                <a:ext cx="4008075" cy="63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52400" algn="just">
                  <a:buClr>
                    <a:srgbClr val="000000"/>
                  </a:buClr>
                  <a:buSzPts val="1200"/>
                </a:pPr>
                <a:r>
                  <a:rPr lang="ru-RU" sz="1200" kern="0" dirty="0" smtClean="0">
                    <a:solidFill>
                      <a:srgbClr val="000000"/>
                    </a:solidFill>
                    <a:ea typeface="Roboto"/>
                    <a:cs typeface="Roboto"/>
                    <a:sym typeface="Roboto"/>
                  </a:rPr>
                  <a:t>Имат </a:t>
                </a:r>
                <a:r>
                  <a:rPr lang="ru-RU" sz="1200" kern="0" dirty="0">
                    <a:solidFill>
                      <a:srgbClr val="000000"/>
                    </a:solidFill>
                    <a:ea typeface="Roboto"/>
                    <a:cs typeface="Roboto"/>
                    <a:sym typeface="Roboto"/>
                  </a:rPr>
                  <a:t>достъп по недискриминационен начин до всички подходящи пазари на енергия</a:t>
                </a:r>
                <a:endParaRPr sz="1200" kern="0" dirty="0">
                  <a:solidFill>
                    <a:srgbClr val="000000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" name="Google Shape;503;p29"/>
              <p:cNvSpPr/>
              <p:nvPr/>
            </p:nvSpPr>
            <p:spPr>
              <a:xfrm>
                <a:off x="4492620" y="2672491"/>
                <a:ext cx="459249" cy="460454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11846" extrusionOk="0">
                    <a:moveTo>
                      <a:pt x="5829" y="693"/>
                    </a:moveTo>
                    <a:cubicBezTo>
                      <a:pt x="6238" y="693"/>
                      <a:pt x="6553" y="1008"/>
                      <a:pt x="6553" y="1418"/>
                    </a:cubicBezTo>
                    <a:cubicBezTo>
                      <a:pt x="6553" y="1796"/>
                      <a:pt x="6238" y="2111"/>
                      <a:pt x="5829" y="2111"/>
                    </a:cubicBezTo>
                    <a:cubicBezTo>
                      <a:pt x="5451" y="2111"/>
                      <a:pt x="5136" y="1796"/>
                      <a:pt x="5136" y="1418"/>
                    </a:cubicBezTo>
                    <a:cubicBezTo>
                      <a:pt x="5136" y="1008"/>
                      <a:pt x="5482" y="693"/>
                      <a:pt x="5829" y="693"/>
                    </a:cubicBezTo>
                    <a:close/>
                    <a:moveTo>
                      <a:pt x="5829" y="2773"/>
                    </a:moveTo>
                    <a:cubicBezTo>
                      <a:pt x="6774" y="2773"/>
                      <a:pt x="7562" y="3560"/>
                      <a:pt x="7562" y="4568"/>
                    </a:cubicBezTo>
                    <a:lnTo>
                      <a:pt x="7562" y="4915"/>
                    </a:lnTo>
                    <a:lnTo>
                      <a:pt x="4096" y="4915"/>
                    </a:lnTo>
                    <a:lnTo>
                      <a:pt x="4096" y="4568"/>
                    </a:lnTo>
                    <a:cubicBezTo>
                      <a:pt x="4096" y="3560"/>
                      <a:pt x="4884" y="2773"/>
                      <a:pt x="5829" y="2773"/>
                    </a:cubicBezTo>
                    <a:close/>
                    <a:moveTo>
                      <a:pt x="2363" y="6963"/>
                    </a:moveTo>
                    <a:cubicBezTo>
                      <a:pt x="2773" y="6963"/>
                      <a:pt x="3088" y="7278"/>
                      <a:pt x="3088" y="7656"/>
                    </a:cubicBezTo>
                    <a:cubicBezTo>
                      <a:pt x="3088" y="8065"/>
                      <a:pt x="2773" y="8380"/>
                      <a:pt x="2363" y="8380"/>
                    </a:cubicBezTo>
                    <a:cubicBezTo>
                      <a:pt x="1985" y="8380"/>
                      <a:pt x="1670" y="8065"/>
                      <a:pt x="1670" y="7656"/>
                    </a:cubicBezTo>
                    <a:cubicBezTo>
                      <a:pt x="1670" y="7278"/>
                      <a:pt x="1985" y="6963"/>
                      <a:pt x="2363" y="6963"/>
                    </a:cubicBezTo>
                    <a:close/>
                    <a:moveTo>
                      <a:pt x="9357" y="6963"/>
                    </a:moveTo>
                    <a:cubicBezTo>
                      <a:pt x="9735" y="6963"/>
                      <a:pt x="10050" y="7278"/>
                      <a:pt x="10050" y="7656"/>
                    </a:cubicBezTo>
                    <a:cubicBezTo>
                      <a:pt x="10050" y="8065"/>
                      <a:pt x="9735" y="8380"/>
                      <a:pt x="9357" y="8380"/>
                    </a:cubicBezTo>
                    <a:cubicBezTo>
                      <a:pt x="8948" y="8380"/>
                      <a:pt x="8633" y="8065"/>
                      <a:pt x="8633" y="7656"/>
                    </a:cubicBezTo>
                    <a:cubicBezTo>
                      <a:pt x="8633" y="7278"/>
                      <a:pt x="8948" y="6963"/>
                      <a:pt x="9357" y="6963"/>
                    </a:cubicBezTo>
                    <a:close/>
                    <a:moveTo>
                      <a:pt x="2363" y="9042"/>
                    </a:moveTo>
                    <a:cubicBezTo>
                      <a:pt x="3308" y="9042"/>
                      <a:pt x="4096" y="9830"/>
                      <a:pt x="4096" y="10806"/>
                    </a:cubicBezTo>
                    <a:lnTo>
                      <a:pt x="4096" y="11184"/>
                    </a:lnTo>
                    <a:lnTo>
                      <a:pt x="630" y="11184"/>
                    </a:lnTo>
                    <a:lnTo>
                      <a:pt x="630" y="10806"/>
                    </a:lnTo>
                    <a:cubicBezTo>
                      <a:pt x="630" y="9830"/>
                      <a:pt x="1418" y="9042"/>
                      <a:pt x="2363" y="9042"/>
                    </a:cubicBezTo>
                    <a:close/>
                    <a:moveTo>
                      <a:pt x="9357" y="9042"/>
                    </a:moveTo>
                    <a:cubicBezTo>
                      <a:pt x="10302" y="9042"/>
                      <a:pt x="11090" y="9830"/>
                      <a:pt x="11090" y="10806"/>
                    </a:cubicBezTo>
                    <a:lnTo>
                      <a:pt x="11090" y="11184"/>
                    </a:lnTo>
                    <a:lnTo>
                      <a:pt x="7625" y="11184"/>
                    </a:lnTo>
                    <a:lnTo>
                      <a:pt x="7625" y="10806"/>
                    </a:lnTo>
                    <a:cubicBezTo>
                      <a:pt x="7625" y="9830"/>
                      <a:pt x="8412" y="9042"/>
                      <a:pt x="9357" y="9042"/>
                    </a:cubicBezTo>
                    <a:close/>
                    <a:moveTo>
                      <a:pt x="5892" y="0"/>
                    </a:moveTo>
                    <a:cubicBezTo>
                      <a:pt x="5136" y="0"/>
                      <a:pt x="4506" y="630"/>
                      <a:pt x="4506" y="1355"/>
                    </a:cubicBezTo>
                    <a:cubicBezTo>
                      <a:pt x="4506" y="1733"/>
                      <a:pt x="4632" y="2016"/>
                      <a:pt x="4852" y="2300"/>
                    </a:cubicBezTo>
                    <a:cubicBezTo>
                      <a:pt x="4033" y="2710"/>
                      <a:pt x="3466" y="3529"/>
                      <a:pt x="3466" y="4505"/>
                    </a:cubicBezTo>
                    <a:lnTo>
                      <a:pt x="3466" y="5230"/>
                    </a:lnTo>
                    <a:cubicBezTo>
                      <a:pt x="3466" y="5419"/>
                      <a:pt x="3623" y="5577"/>
                      <a:pt x="3844" y="5577"/>
                    </a:cubicBezTo>
                    <a:lnTo>
                      <a:pt x="5577" y="5577"/>
                    </a:lnTo>
                    <a:lnTo>
                      <a:pt x="5577" y="7152"/>
                    </a:lnTo>
                    <a:lnTo>
                      <a:pt x="3875" y="8822"/>
                    </a:lnTo>
                    <a:cubicBezTo>
                      <a:pt x="3749" y="8696"/>
                      <a:pt x="3592" y="8601"/>
                      <a:pt x="3434" y="8569"/>
                    </a:cubicBezTo>
                    <a:cubicBezTo>
                      <a:pt x="3686" y="8349"/>
                      <a:pt x="3781" y="8034"/>
                      <a:pt x="3781" y="7624"/>
                    </a:cubicBezTo>
                    <a:cubicBezTo>
                      <a:pt x="3781" y="6868"/>
                      <a:pt x="3151" y="6238"/>
                      <a:pt x="2426" y="6238"/>
                    </a:cubicBezTo>
                    <a:cubicBezTo>
                      <a:pt x="1670" y="6238"/>
                      <a:pt x="1040" y="6868"/>
                      <a:pt x="1040" y="7624"/>
                    </a:cubicBezTo>
                    <a:cubicBezTo>
                      <a:pt x="1040" y="7971"/>
                      <a:pt x="1166" y="8286"/>
                      <a:pt x="1387" y="8569"/>
                    </a:cubicBezTo>
                    <a:cubicBezTo>
                      <a:pt x="567" y="8979"/>
                      <a:pt x="0" y="9798"/>
                      <a:pt x="0" y="10775"/>
                    </a:cubicBezTo>
                    <a:lnTo>
                      <a:pt x="0" y="11499"/>
                    </a:lnTo>
                    <a:cubicBezTo>
                      <a:pt x="0" y="11688"/>
                      <a:pt x="158" y="11846"/>
                      <a:pt x="378" y="11846"/>
                    </a:cubicBezTo>
                    <a:lnTo>
                      <a:pt x="4474" y="11846"/>
                    </a:lnTo>
                    <a:cubicBezTo>
                      <a:pt x="4663" y="11846"/>
                      <a:pt x="4821" y="11688"/>
                      <a:pt x="4821" y="11499"/>
                    </a:cubicBezTo>
                    <a:lnTo>
                      <a:pt x="4821" y="10775"/>
                    </a:lnTo>
                    <a:cubicBezTo>
                      <a:pt x="4821" y="10239"/>
                      <a:pt x="4632" y="9704"/>
                      <a:pt x="4348" y="9326"/>
                    </a:cubicBezTo>
                    <a:lnTo>
                      <a:pt x="5860" y="7782"/>
                    </a:lnTo>
                    <a:lnTo>
                      <a:pt x="7404" y="9326"/>
                    </a:lnTo>
                    <a:cubicBezTo>
                      <a:pt x="7089" y="9704"/>
                      <a:pt x="6931" y="10239"/>
                      <a:pt x="6931" y="10775"/>
                    </a:cubicBezTo>
                    <a:lnTo>
                      <a:pt x="6931" y="11499"/>
                    </a:lnTo>
                    <a:cubicBezTo>
                      <a:pt x="6931" y="11688"/>
                      <a:pt x="7089" y="11846"/>
                      <a:pt x="7309" y="11846"/>
                    </a:cubicBezTo>
                    <a:lnTo>
                      <a:pt x="11468" y="11846"/>
                    </a:lnTo>
                    <a:cubicBezTo>
                      <a:pt x="11657" y="11846"/>
                      <a:pt x="11815" y="11688"/>
                      <a:pt x="11815" y="11499"/>
                    </a:cubicBezTo>
                    <a:lnTo>
                      <a:pt x="11815" y="10775"/>
                    </a:lnTo>
                    <a:cubicBezTo>
                      <a:pt x="11783" y="9830"/>
                      <a:pt x="11185" y="8979"/>
                      <a:pt x="10365" y="8569"/>
                    </a:cubicBezTo>
                    <a:cubicBezTo>
                      <a:pt x="10586" y="8349"/>
                      <a:pt x="10712" y="8034"/>
                      <a:pt x="10712" y="7624"/>
                    </a:cubicBezTo>
                    <a:cubicBezTo>
                      <a:pt x="10712" y="6868"/>
                      <a:pt x="10082" y="6238"/>
                      <a:pt x="9357" y="6238"/>
                    </a:cubicBezTo>
                    <a:cubicBezTo>
                      <a:pt x="8601" y="6238"/>
                      <a:pt x="7971" y="6868"/>
                      <a:pt x="7971" y="7624"/>
                    </a:cubicBezTo>
                    <a:cubicBezTo>
                      <a:pt x="7971" y="7971"/>
                      <a:pt x="8097" y="8286"/>
                      <a:pt x="8318" y="8569"/>
                    </a:cubicBezTo>
                    <a:cubicBezTo>
                      <a:pt x="8160" y="8664"/>
                      <a:pt x="8034" y="8727"/>
                      <a:pt x="7877" y="8822"/>
                    </a:cubicBezTo>
                    <a:lnTo>
                      <a:pt x="6207" y="7152"/>
                    </a:lnTo>
                    <a:lnTo>
                      <a:pt x="6207" y="5577"/>
                    </a:lnTo>
                    <a:lnTo>
                      <a:pt x="7940" y="5577"/>
                    </a:lnTo>
                    <a:cubicBezTo>
                      <a:pt x="8129" y="5577"/>
                      <a:pt x="8286" y="5419"/>
                      <a:pt x="8286" y="5230"/>
                    </a:cubicBezTo>
                    <a:lnTo>
                      <a:pt x="8286" y="4505"/>
                    </a:lnTo>
                    <a:cubicBezTo>
                      <a:pt x="8286" y="3529"/>
                      <a:pt x="7688" y="2710"/>
                      <a:pt x="6900" y="2300"/>
                    </a:cubicBezTo>
                    <a:cubicBezTo>
                      <a:pt x="7152" y="2080"/>
                      <a:pt x="7246" y="1764"/>
                      <a:pt x="7246" y="1355"/>
                    </a:cubicBezTo>
                    <a:cubicBezTo>
                      <a:pt x="7246" y="630"/>
                      <a:pt x="6616" y="0"/>
                      <a:pt x="5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511;p29"/>
              <p:cNvSpPr txBox="1"/>
              <p:nvPr/>
            </p:nvSpPr>
            <p:spPr>
              <a:xfrm>
                <a:off x="6999270" y="2762543"/>
                <a:ext cx="1221000" cy="25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bg-BG" sz="2700" kern="0" dirty="0" smtClean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ОВЕ</a:t>
                </a:r>
                <a:endParaRPr sz="2700" kern="0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pic>
          <p:nvPicPr>
            <p:cNvPr id="12" name="Picture 11" descr="Solar Panel Svg Png Icon Free Download (#498596) - OnlineWebFonts.COM"/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45" y="1877363"/>
              <a:ext cx="645209" cy="645209"/>
            </a:xfrm>
            <a:prstGeom prst="rect">
              <a:avLst/>
            </a:prstGeom>
          </p:spPr>
        </p:pic>
        <p:pic>
          <p:nvPicPr>
            <p:cNvPr id="13" name="Picture 12" descr="Energy Consumption Icons - Download Free Vector Icons | Noun Project"/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761" y="4490852"/>
              <a:ext cx="511375" cy="511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2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Общности за възобновяема енергия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8" name="그룹 21"/>
          <p:cNvGrpSpPr/>
          <p:nvPr/>
        </p:nvGrpSpPr>
        <p:grpSpPr>
          <a:xfrm>
            <a:off x="331440" y="1470128"/>
            <a:ext cx="4432568" cy="2601209"/>
            <a:chOff x="1986500" y="2336558"/>
            <a:chExt cx="4432568" cy="2601209"/>
          </a:xfrm>
        </p:grpSpPr>
        <p:cxnSp>
          <p:nvCxnSpPr>
            <p:cNvPr id="9" name="직선 연결선 92"/>
            <p:cNvCxnSpPr/>
            <p:nvPr/>
          </p:nvCxnSpPr>
          <p:spPr>
            <a:xfrm>
              <a:off x="2366248" y="4937767"/>
              <a:ext cx="404291" cy="0"/>
            </a:xfrm>
            <a:prstGeom prst="line">
              <a:avLst/>
            </a:prstGeom>
            <a:noFill/>
            <a:ln w="38100" cap="flat" cmpd="sng" algn="ctr">
              <a:solidFill>
                <a:srgbClr val="40C9A5"/>
              </a:solidFill>
              <a:prstDash val="solid"/>
            </a:ln>
            <a:effectLst/>
          </p:spPr>
        </p:cxnSp>
        <p:grpSp>
          <p:nvGrpSpPr>
            <p:cNvPr id="10" name="그룹 56"/>
            <p:cNvGrpSpPr/>
            <p:nvPr/>
          </p:nvGrpSpPr>
          <p:grpSpPr>
            <a:xfrm>
              <a:off x="2039353" y="2336558"/>
              <a:ext cx="3387790" cy="802294"/>
              <a:chOff x="963414" y="1920240"/>
              <a:chExt cx="3248546" cy="769318"/>
            </a:xfrm>
          </p:grpSpPr>
          <p:grpSp>
            <p:nvGrpSpPr>
              <p:cNvPr id="14" name="그룹 23"/>
              <p:cNvGrpSpPr/>
              <p:nvPr/>
            </p:nvGrpSpPr>
            <p:grpSpPr>
              <a:xfrm>
                <a:off x="963414" y="2004035"/>
                <a:ext cx="3248546" cy="621065"/>
                <a:chOff x="963414" y="2011875"/>
                <a:chExt cx="3248546" cy="621065"/>
              </a:xfrm>
            </p:grpSpPr>
            <p:sp>
              <p:nvSpPr>
                <p:cNvPr id="16" name="자유형 54"/>
                <p:cNvSpPr/>
                <p:nvPr/>
              </p:nvSpPr>
              <p:spPr>
                <a:xfrm>
                  <a:off x="963415" y="2011875"/>
                  <a:ext cx="3248545" cy="300865"/>
                </a:xfrm>
                <a:custGeom>
                  <a:avLst/>
                  <a:gdLst>
                    <a:gd name="connsiteX0" fmla="*/ 0 w 3248545"/>
                    <a:gd name="connsiteY0" fmla="*/ 0 h 252164"/>
                    <a:gd name="connsiteX1" fmla="*/ 2996382 w 3248545"/>
                    <a:gd name="connsiteY1" fmla="*/ 0 h 252164"/>
                    <a:gd name="connsiteX2" fmla="*/ 3248545 w 3248545"/>
                    <a:gd name="connsiteY2" fmla="*/ 252164 h 252164"/>
                    <a:gd name="connsiteX3" fmla="*/ 252164 w 3248545"/>
                    <a:gd name="connsiteY3" fmla="*/ 252164 h 252164"/>
                    <a:gd name="connsiteX4" fmla="*/ 0 w 3248545"/>
                    <a:gd name="connsiteY4" fmla="*/ 0 h 25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8545" h="252164">
                      <a:moveTo>
                        <a:pt x="0" y="0"/>
                      </a:moveTo>
                      <a:lnTo>
                        <a:pt x="2996382" y="0"/>
                      </a:lnTo>
                      <a:lnTo>
                        <a:pt x="3248545" y="252164"/>
                      </a:lnTo>
                      <a:lnTo>
                        <a:pt x="252164" y="252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3D3B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자유형 52"/>
                <p:cNvSpPr/>
                <p:nvPr/>
              </p:nvSpPr>
              <p:spPr>
                <a:xfrm>
                  <a:off x="963414" y="2312739"/>
                  <a:ext cx="3248546" cy="320201"/>
                </a:xfrm>
                <a:custGeom>
                  <a:avLst/>
                  <a:gdLst>
                    <a:gd name="connsiteX0" fmla="*/ 252164 w 3248546"/>
                    <a:gd name="connsiteY0" fmla="*/ 0 h 252165"/>
                    <a:gd name="connsiteX1" fmla="*/ 3248545 w 3248546"/>
                    <a:gd name="connsiteY1" fmla="*/ 0 h 252165"/>
                    <a:gd name="connsiteX2" fmla="*/ 3248546 w 3248546"/>
                    <a:gd name="connsiteY2" fmla="*/ 1 h 252165"/>
                    <a:gd name="connsiteX3" fmla="*/ 2996382 w 3248546"/>
                    <a:gd name="connsiteY3" fmla="*/ 252165 h 252165"/>
                    <a:gd name="connsiteX4" fmla="*/ 0 w 3248546"/>
                    <a:gd name="connsiteY4" fmla="*/ 252165 h 252165"/>
                    <a:gd name="connsiteX5" fmla="*/ 252165 w 3248546"/>
                    <a:gd name="connsiteY5" fmla="*/ 1 h 252165"/>
                    <a:gd name="connsiteX6" fmla="*/ 252164 w 3248546"/>
                    <a:gd name="connsiteY6" fmla="*/ 0 h 252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8546" h="252165">
                      <a:moveTo>
                        <a:pt x="252164" y="0"/>
                      </a:moveTo>
                      <a:lnTo>
                        <a:pt x="3248545" y="0"/>
                      </a:lnTo>
                      <a:lnTo>
                        <a:pt x="3248546" y="1"/>
                      </a:lnTo>
                      <a:lnTo>
                        <a:pt x="2996382" y="252165"/>
                      </a:lnTo>
                      <a:lnTo>
                        <a:pt x="0" y="252165"/>
                      </a:lnTo>
                      <a:lnTo>
                        <a:pt x="252165" y="1"/>
                      </a:lnTo>
                      <a:lnTo>
                        <a:pt x="252164" y="0"/>
                      </a:lnTo>
                      <a:close/>
                    </a:path>
                  </a:pathLst>
                </a:custGeom>
                <a:solidFill>
                  <a:srgbClr val="40C9A5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" name="타원 19"/>
              <p:cNvSpPr/>
              <p:nvPr/>
            </p:nvSpPr>
            <p:spPr>
              <a:xfrm>
                <a:off x="1588378" y="1920240"/>
                <a:ext cx="769318" cy="769318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40C9A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133572" y="2446555"/>
              <a:ext cx="20231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r" latinLnBrk="1">
                <a:defRPr/>
              </a:pPr>
              <a:r>
                <a:rPr lang="bg-BG" altLang="ko-KR" sz="1400" b="1" kern="0" dirty="0" smtClean="0">
                  <a:solidFill>
                    <a:prstClr val="white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Енергийна</a:t>
              </a:r>
            </a:p>
            <a:p>
              <a:pPr lvl="0" algn="r" latinLnBrk="1">
                <a:defRPr/>
              </a:pPr>
              <a:r>
                <a:rPr lang="bg-BG" altLang="ko-KR" sz="1400" b="1" kern="0" dirty="0" smtClean="0">
                  <a:solidFill>
                    <a:prstClr val="white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Общност за ЕВИ</a:t>
              </a:r>
              <a:r>
                <a:rPr lang="en-US" altLang="ko-KR" sz="1400" b="1" kern="0" dirty="0" smtClean="0">
                  <a:solidFill>
                    <a:prstClr val="white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:</a:t>
              </a:r>
              <a:endParaRPr lang="en-US" altLang="ko-KR" sz="1400" b="1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2" name="타원 97"/>
            <p:cNvSpPr/>
            <p:nvPr/>
          </p:nvSpPr>
          <p:spPr>
            <a:xfrm>
              <a:off x="2736402" y="2385840"/>
              <a:ext cx="735535" cy="73553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3" name="직사각형 88"/>
            <p:cNvSpPr/>
            <p:nvPr/>
          </p:nvSpPr>
          <p:spPr>
            <a:xfrm>
              <a:off x="1986500" y="3076608"/>
              <a:ext cx="443256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bg-BG" sz="12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Юридическо </a:t>
              </a:r>
              <a:r>
                <a:rPr lang="bg-BG" sz="1200" kern="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лице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altLang="en-US" sz="12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Може да се организира под формата на търговско дружество, кооперация, сдружение с нестопанска цел или гражданско </a:t>
              </a:r>
              <a:r>
                <a:rPr lang="ru-RU" altLang="en-US" sz="1200" kern="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сдружение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altLang="en-US" sz="12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Физически лица, общини или малки </a:t>
              </a:r>
              <a:r>
                <a:rPr lang="ru-RU" altLang="en-US" sz="1200" kern="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предприятия (да не е основна търговска дейност) </a:t>
              </a:r>
              <a:r>
                <a:rPr lang="ru-RU" altLang="en-US" sz="12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могат да бъдат членове, партньори или заинтересовани </a:t>
              </a:r>
              <a:r>
                <a:rPr lang="ru-RU" altLang="en-US" sz="1200" kern="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страни</a:t>
              </a:r>
            </a:p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altLang="en-US" sz="12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Отношенията между членовете се определят с устав или договор</a:t>
              </a:r>
              <a:endParaRPr lang="bg-BG" altLang="en-US" sz="1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그룹 22"/>
          <p:cNvGrpSpPr/>
          <p:nvPr/>
        </p:nvGrpSpPr>
        <p:grpSpPr>
          <a:xfrm>
            <a:off x="4498367" y="4226770"/>
            <a:ext cx="3559487" cy="1955060"/>
            <a:chOff x="6836865" y="2336558"/>
            <a:chExt cx="3559487" cy="1955060"/>
          </a:xfrm>
        </p:grpSpPr>
        <p:cxnSp>
          <p:nvCxnSpPr>
            <p:cNvPr id="29" name="직선 연결선 91"/>
            <p:cNvCxnSpPr/>
            <p:nvPr/>
          </p:nvCxnSpPr>
          <p:spPr>
            <a:xfrm>
              <a:off x="7227333" y="4291618"/>
              <a:ext cx="404291" cy="0"/>
            </a:xfrm>
            <a:prstGeom prst="line">
              <a:avLst/>
            </a:prstGeom>
            <a:noFill/>
            <a:ln w="38100" cap="flat" cmpd="sng" algn="ctr">
              <a:solidFill>
                <a:srgbClr val="288C85"/>
              </a:solidFill>
              <a:prstDash val="solid"/>
            </a:ln>
            <a:effectLst/>
          </p:spPr>
        </p:cxnSp>
        <p:grpSp>
          <p:nvGrpSpPr>
            <p:cNvPr id="30" name="그룹 57"/>
            <p:cNvGrpSpPr/>
            <p:nvPr/>
          </p:nvGrpSpPr>
          <p:grpSpPr>
            <a:xfrm>
              <a:off x="6836865" y="2336558"/>
              <a:ext cx="3387790" cy="802294"/>
              <a:chOff x="963414" y="1920240"/>
              <a:chExt cx="3248546" cy="769318"/>
            </a:xfrm>
          </p:grpSpPr>
          <p:grpSp>
            <p:nvGrpSpPr>
              <p:cNvPr id="34" name="그룹 58"/>
              <p:cNvGrpSpPr/>
              <p:nvPr/>
            </p:nvGrpSpPr>
            <p:grpSpPr>
              <a:xfrm>
                <a:off x="963414" y="2052735"/>
                <a:ext cx="3248546" cy="504329"/>
                <a:chOff x="963414" y="2060575"/>
                <a:chExt cx="3248546" cy="504329"/>
              </a:xfrm>
            </p:grpSpPr>
            <p:sp>
              <p:nvSpPr>
                <p:cNvPr id="36" name="자유형 60"/>
                <p:cNvSpPr/>
                <p:nvPr/>
              </p:nvSpPr>
              <p:spPr>
                <a:xfrm>
                  <a:off x="963415" y="2060575"/>
                  <a:ext cx="3248545" cy="252164"/>
                </a:xfrm>
                <a:custGeom>
                  <a:avLst/>
                  <a:gdLst>
                    <a:gd name="connsiteX0" fmla="*/ 0 w 3248545"/>
                    <a:gd name="connsiteY0" fmla="*/ 0 h 252164"/>
                    <a:gd name="connsiteX1" fmla="*/ 2996382 w 3248545"/>
                    <a:gd name="connsiteY1" fmla="*/ 0 h 252164"/>
                    <a:gd name="connsiteX2" fmla="*/ 3248545 w 3248545"/>
                    <a:gd name="connsiteY2" fmla="*/ 252164 h 252164"/>
                    <a:gd name="connsiteX3" fmla="*/ 252164 w 3248545"/>
                    <a:gd name="connsiteY3" fmla="*/ 252164 h 252164"/>
                    <a:gd name="connsiteX4" fmla="*/ 0 w 3248545"/>
                    <a:gd name="connsiteY4" fmla="*/ 0 h 25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8545" h="252164">
                      <a:moveTo>
                        <a:pt x="0" y="0"/>
                      </a:moveTo>
                      <a:lnTo>
                        <a:pt x="2996382" y="0"/>
                      </a:lnTo>
                      <a:lnTo>
                        <a:pt x="3248545" y="252164"/>
                      </a:lnTo>
                      <a:lnTo>
                        <a:pt x="252164" y="252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3D3CB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7" name="자유형 61"/>
                <p:cNvSpPr/>
                <p:nvPr/>
              </p:nvSpPr>
              <p:spPr>
                <a:xfrm>
                  <a:off x="963414" y="2312739"/>
                  <a:ext cx="3248546" cy="252165"/>
                </a:xfrm>
                <a:custGeom>
                  <a:avLst/>
                  <a:gdLst>
                    <a:gd name="connsiteX0" fmla="*/ 252164 w 3248546"/>
                    <a:gd name="connsiteY0" fmla="*/ 0 h 252165"/>
                    <a:gd name="connsiteX1" fmla="*/ 3248545 w 3248546"/>
                    <a:gd name="connsiteY1" fmla="*/ 0 h 252165"/>
                    <a:gd name="connsiteX2" fmla="*/ 3248546 w 3248546"/>
                    <a:gd name="connsiteY2" fmla="*/ 1 h 252165"/>
                    <a:gd name="connsiteX3" fmla="*/ 2996382 w 3248546"/>
                    <a:gd name="connsiteY3" fmla="*/ 252165 h 252165"/>
                    <a:gd name="connsiteX4" fmla="*/ 0 w 3248546"/>
                    <a:gd name="connsiteY4" fmla="*/ 252165 h 252165"/>
                    <a:gd name="connsiteX5" fmla="*/ 252165 w 3248546"/>
                    <a:gd name="connsiteY5" fmla="*/ 1 h 252165"/>
                    <a:gd name="connsiteX6" fmla="*/ 252164 w 3248546"/>
                    <a:gd name="connsiteY6" fmla="*/ 0 h 252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8546" h="252165">
                      <a:moveTo>
                        <a:pt x="252164" y="0"/>
                      </a:moveTo>
                      <a:lnTo>
                        <a:pt x="3248545" y="0"/>
                      </a:lnTo>
                      <a:lnTo>
                        <a:pt x="3248546" y="1"/>
                      </a:lnTo>
                      <a:lnTo>
                        <a:pt x="2996382" y="252165"/>
                      </a:lnTo>
                      <a:lnTo>
                        <a:pt x="0" y="252165"/>
                      </a:lnTo>
                      <a:lnTo>
                        <a:pt x="252165" y="1"/>
                      </a:lnTo>
                      <a:lnTo>
                        <a:pt x="252164" y="0"/>
                      </a:lnTo>
                      <a:close/>
                    </a:path>
                  </a:pathLst>
                </a:custGeom>
                <a:solidFill>
                  <a:srgbClr val="2C9C9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oto Sans" panose="020B0502040504020204" pitchFamily="34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35" name="타원 59"/>
              <p:cNvSpPr/>
              <p:nvPr/>
            </p:nvSpPr>
            <p:spPr>
              <a:xfrm>
                <a:off x="1588378" y="1920240"/>
                <a:ext cx="769318" cy="769318"/>
              </a:xfrm>
              <a:prstGeom prst="ellipse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288C8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" panose="020B0502040504020204" pitchFamily="34" charset="0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8300620" y="2542243"/>
              <a:ext cx="18179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latinLnBrk="1">
                <a:defRPr/>
              </a:pPr>
              <a:r>
                <a:rPr lang="bg-BG" altLang="ko-KR" sz="1600" b="1" kern="0" dirty="0">
                  <a:solidFill>
                    <a:prstClr val="white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Основна цел</a:t>
              </a:r>
              <a:r>
                <a:rPr lang="en-US" altLang="ko-KR" sz="1600" b="1" kern="0" dirty="0" smtClean="0">
                  <a:solidFill>
                    <a:prstClr val="white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:</a:t>
              </a:r>
              <a:endParaRPr lang="en-US" altLang="ko-KR" sz="1600" b="1" kern="0" dirty="0">
                <a:solidFill>
                  <a:prstClr val="white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2" name="타원 98"/>
            <p:cNvSpPr/>
            <p:nvPr/>
          </p:nvSpPr>
          <p:spPr>
            <a:xfrm>
              <a:off x="7526851" y="2385840"/>
              <a:ext cx="735535" cy="73553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사각형 94"/>
            <p:cNvSpPr/>
            <p:nvPr/>
          </p:nvSpPr>
          <p:spPr>
            <a:xfrm>
              <a:off x="6877962" y="3149719"/>
              <a:ext cx="35183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latinLnBrk="1"/>
              <a:r>
                <a:rPr lang="ru-RU" altLang="ko-KR" sz="1200" kern="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предоставянето на екологични, икономически или социални ползи за общността на своите членове или акционери или на местните райони, в които оперира, но не и финансови печалби</a:t>
              </a:r>
              <a:endParaRPr lang="en-US" altLang="ko-KR" sz="1200" kern="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7" descr="Education Benefits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71" y="1570853"/>
            <a:ext cx="611722" cy="612561"/>
          </a:xfrm>
          <a:prstGeom prst="rect">
            <a:avLst/>
          </a:prstGeom>
        </p:spPr>
      </p:pic>
      <p:pic>
        <p:nvPicPr>
          <p:cNvPr id="40" name="Picture 39" descr="Learning Objectives Icon at Vectorified.com | Collection of Learning ..."/>
          <p:cNvPicPr>
            <a:picLocks noChangeAspect="1"/>
          </p:cNvPicPr>
          <p:nvPr/>
        </p:nvPicPr>
        <p:blipFill>
          <a:blip r:embed="rId4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26" y="4364944"/>
            <a:ext cx="539286" cy="5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7681" y="1268415"/>
            <a:ext cx="8707327" cy="4844384"/>
            <a:chOff x="453154" y="411885"/>
            <a:chExt cx="8363310" cy="4476842"/>
          </a:xfrm>
        </p:grpSpPr>
        <p:sp>
          <p:nvSpPr>
            <p:cNvPr id="5" name="Google Shape;1691;p21"/>
            <p:cNvSpPr/>
            <p:nvPr/>
          </p:nvSpPr>
          <p:spPr>
            <a:xfrm>
              <a:off x="453154" y="2574646"/>
              <a:ext cx="4432244" cy="76248"/>
            </a:xfrm>
            <a:custGeom>
              <a:avLst/>
              <a:gdLst/>
              <a:ahLst/>
              <a:cxnLst/>
              <a:rect l="l" t="t" r="r" b="b"/>
              <a:pathLst>
                <a:path w="138173" h="2377" extrusionOk="0">
                  <a:moveTo>
                    <a:pt x="1" y="1"/>
                  </a:moveTo>
                  <a:lnTo>
                    <a:pt x="1" y="2376"/>
                  </a:lnTo>
                  <a:lnTo>
                    <a:pt x="138173" y="2376"/>
                  </a:lnTo>
                  <a:lnTo>
                    <a:pt x="138173" y="1"/>
                  </a:lnTo>
                  <a:close/>
                </a:path>
              </a:pathLst>
            </a:custGeom>
            <a:solidFill>
              <a:srgbClr val="009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Google Shape;1692;p21"/>
            <p:cNvSpPr/>
            <p:nvPr/>
          </p:nvSpPr>
          <p:spPr>
            <a:xfrm>
              <a:off x="4800040" y="2499489"/>
              <a:ext cx="267206" cy="225537"/>
            </a:xfrm>
            <a:custGeom>
              <a:avLst/>
              <a:gdLst/>
              <a:ahLst/>
              <a:cxnLst/>
              <a:rect l="l" t="t" r="r" b="b"/>
              <a:pathLst>
                <a:path w="8330" h="7031" extrusionOk="0">
                  <a:moveTo>
                    <a:pt x="1" y="0"/>
                  </a:moveTo>
                  <a:lnTo>
                    <a:pt x="1489" y="3516"/>
                  </a:lnTo>
                  <a:lnTo>
                    <a:pt x="1" y="7031"/>
                  </a:lnTo>
                  <a:lnTo>
                    <a:pt x="8330" y="35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9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Google Shape;1693;p21"/>
            <p:cNvSpPr/>
            <p:nvPr/>
          </p:nvSpPr>
          <p:spPr>
            <a:xfrm>
              <a:off x="463322" y="891380"/>
              <a:ext cx="4422076" cy="1331826"/>
            </a:xfrm>
            <a:custGeom>
              <a:avLst/>
              <a:gdLst/>
              <a:ahLst/>
              <a:cxnLst/>
              <a:rect l="l" t="t" r="r" b="b"/>
              <a:pathLst>
                <a:path w="137856" h="41519" extrusionOk="0">
                  <a:moveTo>
                    <a:pt x="129115" y="1"/>
                  </a:moveTo>
                  <a:lnTo>
                    <a:pt x="98745" y="39143"/>
                  </a:lnTo>
                  <a:lnTo>
                    <a:pt x="0" y="39143"/>
                  </a:lnTo>
                  <a:lnTo>
                    <a:pt x="0" y="41519"/>
                  </a:lnTo>
                  <a:lnTo>
                    <a:pt x="99916" y="41519"/>
                  </a:lnTo>
                  <a:lnTo>
                    <a:pt x="130287" y="2376"/>
                  </a:lnTo>
                  <a:lnTo>
                    <a:pt x="137856" y="2376"/>
                  </a:lnTo>
                  <a:lnTo>
                    <a:pt x="137856" y="1"/>
                  </a:lnTo>
                  <a:close/>
                </a:path>
              </a:pathLst>
            </a:custGeom>
            <a:solidFill>
              <a:srgbClr val="4AA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Google Shape;1694;p21"/>
            <p:cNvSpPr/>
            <p:nvPr/>
          </p:nvSpPr>
          <p:spPr>
            <a:xfrm>
              <a:off x="4800040" y="816222"/>
              <a:ext cx="267206" cy="225537"/>
            </a:xfrm>
            <a:custGeom>
              <a:avLst/>
              <a:gdLst/>
              <a:ahLst/>
              <a:cxnLst/>
              <a:rect l="l" t="t" r="r" b="b"/>
              <a:pathLst>
                <a:path w="8330" h="7031" extrusionOk="0">
                  <a:moveTo>
                    <a:pt x="1" y="0"/>
                  </a:moveTo>
                  <a:lnTo>
                    <a:pt x="1489" y="3515"/>
                  </a:lnTo>
                  <a:lnTo>
                    <a:pt x="1" y="7031"/>
                  </a:lnTo>
                  <a:lnTo>
                    <a:pt x="8330" y="35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AA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Google Shape;1695;p21"/>
            <p:cNvSpPr/>
            <p:nvPr/>
          </p:nvSpPr>
          <p:spPr>
            <a:xfrm>
              <a:off x="458254" y="1709163"/>
              <a:ext cx="6277054" cy="738552"/>
            </a:xfrm>
            <a:custGeom>
              <a:avLst/>
              <a:gdLst/>
              <a:ahLst/>
              <a:cxnLst/>
              <a:rect l="l" t="t" r="r" b="b"/>
              <a:pathLst>
                <a:path w="195684" h="23024" extrusionOk="0">
                  <a:moveTo>
                    <a:pt x="128608" y="0"/>
                  </a:moveTo>
                  <a:lnTo>
                    <a:pt x="112837" y="20648"/>
                  </a:lnTo>
                  <a:lnTo>
                    <a:pt x="0" y="20648"/>
                  </a:lnTo>
                  <a:lnTo>
                    <a:pt x="0" y="23023"/>
                  </a:lnTo>
                  <a:lnTo>
                    <a:pt x="114009" y="23023"/>
                  </a:lnTo>
                  <a:lnTo>
                    <a:pt x="129780" y="2375"/>
                  </a:lnTo>
                  <a:lnTo>
                    <a:pt x="195683" y="2375"/>
                  </a:lnTo>
                  <a:lnTo>
                    <a:pt x="195683" y="0"/>
                  </a:lnTo>
                  <a:close/>
                </a:path>
              </a:pathLst>
            </a:custGeom>
            <a:solidFill>
              <a:srgbClr val="A7B6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" name="Google Shape;1696;p21"/>
            <p:cNvSpPr/>
            <p:nvPr/>
          </p:nvSpPr>
          <p:spPr>
            <a:xfrm>
              <a:off x="6649949" y="1633974"/>
              <a:ext cx="267206" cy="226563"/>
            </a:xfrm>
            <a:custGeom>
              <a:avLst/>
              <a:gdLst/>
              <a:ahLst/>
              <a:cxnLst/>
              <a:rect l="l" t="t" r="r" b="b"/>
              <a:pathLst>
                <a:path w="8330" h="7063" extrusionOk="0">
                  <a:moveTo>
                    <a:pt x="0" y="1"/>
                  </a:moveTo>
                  <a:lnTo>
                    <a:pt x="1489" y="3516"/>
                  </a:lnTo>
                  <a:lnTo>
                    <a:pt x="0" y="7063"/>
                  </a:lnTo>
                  <a:lnTo>
                    <a:pt x="0" y="7063"/>
                  </a:lnTo>
                  <a:lnTo>
                    <a:pt x="8329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7B6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" name="Google Shape;1697;p21"/>
            <p:cNvSpPr/>
            <p:nvPr/>
          </p:nvSpPr>
          <p:spPr>
            <a:xfrm>
              <a:off x="463322" y="2782926"/>
              <a:ext cx="6277054" cy="738552"/>
            </a:xfrm>
            <a:custGeom>
              <a:avLst/>
              <a:gdLst/>
              <a:ahLst/>
              <a:cxnLst/>
              <a:rect l="l" t="t" r="r" b="b"/>
              <a:pathLst>
                <a:path w="195684" h="23024" extrusionOk="0">
                  <a:moveTo>
                    <a:pt x="0" y="0"/>
                  </a:moveTo>
                  <a:lnTo>
                    <a:pt x="0" y="2375"/>
                  </a:lnTo>
                  <a:lnTo>
                    <a:pt x="112837" y="2375"/>
                  </a:lnTo>
                  <a:lnTo>
                    <a:pt x="128609" y="23023"/>
                  </a:lnTo>
                  <a:lnTo>
                    <a:pt x="195684" y="23023"/>
                  </a:lnTo>
                  <a:lnTo>
                    <a:pt x="195684" y="20648"/>
                  </a:lnTo>
                  <a:lnTo>
                    <a:pt x="129780" y="20648"/>
                  </a:lnTo>
                  <a:lnTo>
                    <a:pt x="11404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Google Shape;1698;p21"/>
            <p:cNvSpPr/>
            <p:nvPr/>
          </p:nvSpPr>
          <p:spPr>
            <a:xfrm>
              <a:off x="6655018" y="3370072"/>
              <a:ext cx="267206" cy="226563"/>
            </a:xfrm>
            <a:custGeom>
              <a:avLst/>
              <a:gdLst/>
              <a:ahLst/>
              <a:cxnLst/>
              <a:rect l="l" t="t" r="r" b="b"/>
              <a:pathLst>
                <a:path w="8330" h="7063" extrusionOk="0">
                  <a:moveTo>
                    <a:pt x="0" y="1"/>
                  </a:moveTo>
                  <a:lnTo>
                    <a:pt x="1489" y="3516"/>
                  </a:lnTo>
                  <a:lnTo>
                    <a:pt x="0" y="7063"/>
                  </a:lnTo>
                  <a:lnTo>
                    <a:pt x="8329" y="35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Google Shape;1699;p21"/>
            <p:cNvSpPr/>
            <p:nvPr/>
          </p:nvSpPr>
          <p:spPr>
            <a:xfrm>
              <a:off x="463322" y="2971862"/>
              <a:ext cx="4422076" cy="1331826"/>
            </a:xfrm>
            <a:custGeom>
              <a:avLst/>
              <a:gdLst/>
              <a:ahLst/>
              <a:cxnLst/>
              <a:rect l="l" t="t" r="r" b="b"/>
              <a:pathLst>
                <a:path w="137856" h="41519" extrusionOk="0">
                  <a:moveTo>
                    <a:pt x="0" y="1"/>
                  </a:moveTo>
                  <a:lnTo>
                    <a:pt x="0" y="2376"/>
                  </a:lnTo>
                  <a:lnTo>
                    <a:pt x="98745" y="2376"/>
                  </a:lnTo>
                  <a:lnTo>
                    <a:pt x="128767" y="41075"/>
                  </a:lnTo>
                  <a:lnTo>
                    <a:pt x="129115" y="41518"/>
                  </a:lnTo>
                  <a:lnTo>
                    <a:pt x="137856" y="41518"/>
                  </a:lnTo>
                  <a:lnTo>
                    <a:pt x="137856" y="39143"/>
                  </a:lnTo>
                  <a:lnTo>
                    <a:pt x="130287" y="39143"/>
                  </a:lnTo>
                  <a:lnTo>
                    <a:pt x="100265" y="476"/>
                  </a:lnTo>
                  <a:lnTo>
                    <a:pt x="99916" y="1"/>
                  </a:lnTo>
                  <a:close/>
                </a:path>
              </a:pathLst>
            </a:custGeom>
            <a:solidFill>
              <a:srgbClr val="5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Google Shape;1700;p21"/>
            <p:cNvSpPr/>
            <p:nvPr/>
          </p:nvSpPr>
          <p:spPr>
            <a:xfrm>
              <a:off x="4800040" y="4153309"/>
              <a:ext cx="267206" cy="225537"/>
            </a:xfrm>
            <a:custGeom>
              <a:avLst/>
              <a:gdLst/>
              <a:ahLst/>
              <a:cxnLst/>
              <a:rect l="l" t="t" r="r" b="b"/>
              <a:pathLst>
                <a:path w="8330" h="7031" extrusionOk="0">
                  <a:moveTo>
                    <a:pt x="1" y="0"/>
                  </a:moveTo>
                  <a:lnTo>
                    <a:pt x="1489" y="3516"/>
                  </a:lnTo>
                  <a:lnTo>
                    <a:pt x="1" y="7031"/>
                  </a:lnTo>
                  <a:lnTo>
                    <a:pt x="8330" y="35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Google Shape;1701;p21"/>
            <p:cNvSpPr/>
            <p:nvPr/>
          </p:nvSpPr>
          <p:spPr>
            <a:xfrm>
              <a:off x="936722" y="1416585"/>
              <a:ext cx="2330430" cy="2330398"/>
            </a:xfrm>
            <a:custGeom>
              <a:avLst/>
              <a:gdLst/>
              <a:ahLst/>
              <a:cxnLst/>
              <a:rect l="l" t="t" r="r" b="b"/>
              <a:pathLst>
                <a:path w="72650" h="72649" extrusionOk="0">
                  <a:moveTo>
                    <a:pt x="36325" y="0"/>
                  </a:moveTo>
                  <a:cubicBezTo>
                    <a:pt x="16278" y="0"/>
                    <a:pt x="0" y="16247"/>
                    <a:pt x="0" y="36325"/>
                  </a:cubicBezTo>
                  <a:cubicBezTo>
                    <a:pt x="0" y="56371"/>
                    <a:pt x="16278" y="72649"/>
                    <a:pt x="36325" y="72649"/>
                  </a:cubicBezTo>
                  <a:cubicBezTo>
                    <a:pt x="56403" y="72649"/>
                    <a:pt x="72649" y="56371"/>
                    <a:pt x="72649" y="36325"/>
                  </a:cubicBezTo>
                  <a:cubicBezTo>
                    <a:pt x="72649" y="16247"/>
                    <a:pt x="56403" y="0"/>
                    <a:pt x="36325" y="0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bg-BG" sz="12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Кой отговаря за:</a:t>
              </a:r>
            </a:p>
          </p:txBody>
        </p:sp>
        <p:sp>
          <p:nvSpPr>
            <p:cNvPr id="16" name="Google Shape;1702;p21"/>
            <p:cNvSpPr/>
            <p:nvPr/>
          </p:nvSpPr>
          <p:spPr>
            <a:xfrm>
              <a:off x="5087450" y="3771291"/>
              <a:ext cx="1931226" cy="1117436"/>
            </a:xfrm>
            <a:custGeom>
              <a:avLst/>
              <a:gdLst/>
              <a:ahLst/>
              <a:cxnLst/>
              <a:rect l="l" t="t" r="r" b="b"/>
              <a:pathLst>
                <a:path w="52160" h="30277" extrusionOk="0">
                  <a:moveTo>
                    <a:pt x="4751" y="1"/>
                  </a:moveTo>
                  <a:cubicBezTo>
                    <a:pt x="2122" y="1"/>
                    <a:pt x="1" y="2154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22" y="30276"/>
                    <a:pt x="4751" y="30276"/>
                  </a:cubicBezTo>
                  <a:lnTo>
                    <a:pt x="47409" y="30276"/>
                  </a:lnTo>
                  <a:cubicBezTo>
                    <a:pt x="50006" y="30276"/>
                    <a:pt x="52159" y="28123"/>
                    <a:pt x="52159" y="25526"/>
                  </a:cubicBezTo>
                  <a:lnTo>
                    <a:pt x="52159" y="4751"/>
                  </a:lnTo>
                  <a:cubicBezTo>
                    <a:pt x="52159" y="2154"/>
                    <a:pt x="50006" y="1"/>
                    <a:pt x="47409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Google Shape;1703;p21"/>
            <p:cNvSpPr/>
            <p:nvPr/>
          </p:nvSpPr>
          <p:spPr>
            <a:xfrm>
              <a:off x="5087451" y="3771291"/>
              <a:ext cx="430769" cy="1098796"/>
            </a:xfrm>
            <a:custGeom>
              <a:avLst/>
              <a:gdLst/>
              <a:ahLst/>
              <a:cxnLst/>
              <a:rect l="l" t="t" r="r" b="b"/>
              <a:pathLst>
                <a:path w="13429" h="30277" extrusionOk="0">
                  <a:moveTo>
                    <a:pt x="4751" y="1"/>
                  </a:moveTo>
                  <a:cubicBezTo>
                    <a:pt x="2154" y="1"/>
                    <a:pt x="1" y="2154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54" y="30276"/>
                    <a:pt x="4751" y="30276"/>
                  </a:cubicBezTo>
                  <a:lnTo>
                    <a:pt x="13428" y="30276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rgbClr val="5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00" kern="0">
                  <a:solidFill>
                    <a:srgbClr val="FFFFFF"/>
                  </a:solidFill>
                  <a:latin typeface="Arial" panose="020B0604020202020204" pitchFamily="34" charset="0"/>
                  <a:ea typeface="Fira Sans SemiBold"/>
                  <a:cs typeface="Arial" panose="020B0604020202020204" pitchFamily="34" charset="0"/>
                  <a:sym typeface="Fira Sans SemiBold"/>
                </a:rPr>
                <a:t>3</a:t>
              </a:r>
              <a:endParaRPr sz="1200" kern="0">
                <a:solidFill>
                  <a:srgbClr val="FFFFFF"/>
                </a:solidFill>
                <a:latin typeface="Arial" panose="020B0604020202020204" pitchFamily="34" charset="0"/>
                <a:ea typeface="Fira Sans SemiBold"/>
                <a:cs typeface="Arial" panose="020B0604020202020204" pitchFamily="34" charset="0"/>
                <a:sym typeface="Fira Sans SemiBold"/>
              </a:endParaRPr>
            </a:p>
          </p:txBody>
        </p:sp>
        <p:sp>
          <p:nvSpPr>
            <p:cNvPr id="18" name="Google Shape;1704;p21"/>
            <p:cNvSpPr/>
            <p:nvPr/>
          </p:nvSpPr>
          <p:spPr>
            <a:xfrm>
              <a:off x="5156613" y="411885"/>
              <a:ext cx="1862066" cy="971210"/>
            </a:xfrm>
            <a:custGeom>
              <a:avLst/>
              <a:gdLst/>
              <a:ahLst/>
              <a:cxnLst/>
              <a:rect l="l" t="t" r="r" b="b"/>
              <a:pathLst>
                <a:path w="52160" h="30277" extrusionOk="0">
                  <a:moveTo>
                    <a:pt x="4751" y="1"/>
                  </a:moveTo>
                  <a:cubicBezTo>
                    <a:pt x="2122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22" y="30276"/>
                    <a:pt x="4751" y="30276"/>
                  </a:cubicBezTo>
                  <a:lnTo>
                    <a:pt x="47409" y="30276"/>
                  </a:lnTo>
                  <a:cubicBezTo>
                    <a:pt x="50006" y="30276"/>
                    <a:pt x="52159" y="28123"/>
                    <a:pt x="52159" y="25526"/>
                  </a:cubicBezTo>
                  <a:lnTo>
                    <a:pt x="52159" y="4751"/>
                  </a:lnTo>
                  <a:cubicBezTo>
                    <a:pt x="52159" y="2123"/>
                    <a:pt x="50006" y="1"/>
                    <a:pt x="47409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Google Shape;1705;p21"/>
            <p:cNvSpPr/>
            <p:nvPr/>
          </p:nvSpPr>
          <p:spPr>
            <a:xfrm>
              <a:off x="5156613" y="411885"/>
              <a:ext cx="430769" cy="971210"/>
            </a:xfrm>
            <a:custGeom>
              <a:avLst/>
              <a:gdLst/>
              <a:ahLst/>
              <a:cxnLst/>
              <a:rect l="l" t="t" r="r" b="b"/>
              <a:pathLst>
                <a:path w="13429" h="30277" extrusionOk="0">
                  <a:moveTo>
                    <a:pt x="4751" y="1"/>
                  </a:moveTo>
                  <a:cubicBezTo>
                    <a:pt x="2154" y="1"/>
                    <a:pt x="1" y="2123"/>
                    <a:pt x="1" y="4751"/>
                  </a:cubicBezTo>
                  <a:lnTo>
                    <a:pt x="1" y="25526"/>
                  </a:lnTo>
                  <a:cubicBezTo>
                    <a:pt x="1" y="28123"/>
                    <a:pt x="2154" y="30276"/>
                    <a:pt x="4751" y="30276"/>
                  </a:cubicBezTo>
                  <a:lnTo>
                    <a:pt x="13428" y="30276"/>
                  </a:lnTo>
                  <a:lnTo>
                    <a:pt x="13428" y="1"/>
                  </a:lnTo>
                  <a:close/>
                </a:path>
              </a:pathLst>
            </a:custGeom>
            <a:solidFill>
              <a:srgbClr val="4AA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00" kern="0">
                  <a:solidFill>
                    <a:srgbClr val="FFFFFF"/>
                  </a:solidFill>
                  <a:latin typeface="Arial" panose="020B0604020202020204" pitchFamily="34" charset="0"/>
                  <a:ea typeface="Fira Sans SemiBold"/>
                  <a:cs typeface="Arial" panose="020B0604020202020204" pitchFamily="34" charset="0"/>
                  <a:sym typeface="Fira Sans SemiBold"/>
                </a:rPr>
                <a:t>1</a:t>
              </a:r>
              <a:endParaRPr sz="1200" kern="0">
                <a:solidFill>
                  <a:srgbClr val="FFFFFF"/>
                </a:solidFill>
                <a:latin typeface="Arial" panose="020B0604020202020204" pitchFamily="34" charset="0"/>
                <a:ea typeface="Fira Sans SemiBold"/>
                <a:cs typeface="Arial" panose="020B0604020202020204" pitchFamily="34" charset="0"/>
                <a:sym typeface="Fira Sans SemiBold"/>
              </a:endParaRPr>
            </a:p>
          </p:txBody>
        </p:sp>
        <p:sp>
          <p:nvSpPr>
            <p:cNvPr id="20" name="Google Shape;1706;p21"/>
            <p:cNvSpPr/>
            <p:nvPr/>
          </p:nvSpPr>
          <p:spPr>
            <a:xfrm>
              <a:off x="5078621" y="1889810"/>
              <a:ext cx="1955266" cy="1189736"/>
            </a:xfrm>
            <a:custGeom>
              <a:avLst/>
              <a:gdLst/>
              <a:ahLst/>
              <a:cxnLst/>
              <a:rect l="l" t="t" r="r" b="b"/>
              <a:pathLst>
                <a:path w="52160" h="30245" extrusionOk="0">
                  <a:moveTo>
                    <a:pt x="4751" y="0"/>
                  </a:moveTo>
                  <a:cubicBezTo>
                    <a:pt x="2122" y="0"/>
                    <a:pt x="1" y="2122"/>
                    <a:pt x="1" y="4751"/>
                  </a:cubicBezTo>
                  <a:lnTo>
                    <a:pt x="1" y="25494"/>
                  </a:lnTo>
                  <a:cubicBezTo>
                    <a:pt x="1" y="28122"/>
                    <a:pt x="2122" y="30244"/>
                    <a:pt x="4751" y="30244"/>
                  </a:cubicBezTo>
                  <a:lnTo>
                    <a:pt x="47409" y="30244"/>
                  </a:lnTo>
                  <a:cubicBezTo>
                    <a:pt x="50006" y="30244"/>
                    <a:pt x="52159" y="28122"/>
                    <a:pt x="52159" y="25494"/>
                  </a:cubicBezTo>
                  <a:lnTo>
                    <a:pt x="52159" y="4751"/>
                  </a:lnTo>
                  <a:cubicBezTo>
                    <a:pt x="52159" y="2122"/>
                    <a:pt x="50006" y="0"/>
                    <a:pt x="47409" y="0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1707;p21"/>
            <p:cNvSpPr/>
            <p:nvPr/>
          </p:nvSpPr>
          <p:spPr>
            <a:xfrm>
              <a:off x="5078621" y="1889755"/>
              <a:ext cx="430769" cy="1189791"/>
            </a:xfrm>
            <a:custGeom>
              <a:avLst/>
              <a:gdLst/>
              <a:ahLst/>
              <a:cxnLst/>
              <a:rect l="l" t="t" r="r" b="b"/>
              <a:pathLst>
                <a:path w="13429" h="30245" extrusionOk="0">
                  <a:moveTo>
                    <a:pt x="4751" y="0"/>
                  </a:moveTo>
                  <a:cubicBezTo>
                    <a:pt x="2154" y="0"/>
                    <a:pt x="1" y="2122"/>
                    <a:pt x="1" y="4751"/>
                  </a:cubicBezTo>
                  <a:lnTo>
                    <a:pt x="1" y="25494"/>
                  </a:lnTo>
                  <a:cubicBezTo>
                    <a:pt x="1" y="28122"/>
                    <a:pt x="2154" y="30244"/>
                    <a:pt x="4751" y="30244"/>
                  </a:cubicBezTo>
                  <a:lnTo>
                    <a:pt x="13428" y="30244"/>
                  </a:lnTo>
                  <a:lnTo>
                    <a:pt x="13428" y="0"/>
                  </a:lnTo>
                  <a:close/>
                </a:path>
              </a:pathLst>
            </a:custGeom>
            <a:solidFill>
              <a:srgbClr val="009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00" kern="0">
                  <a:solidFill>
                    <a:srgbClr val="FFFFFF"/>
                  </a:solidFill>
                  <a:latin typeface="Arial" panose="020B0604020202020204" pitchFamily="34" charset="0"/>
                  <a:ea typeface="Fira Sans SemiBold"/>
                  <a:cs typeface="Arial" panose="020B0604020202020204" pitchFamily="34" charset="0"/>
                  <a:sym typeface="Fira Sans SemiBold"/>
                </a:rPr>
                <a:t>2</a:t>
              </a:r>
              <a:endParaRPr sz="1200" kern="0">
                <a:solidFill>
                  <a:srgbClr val="FFFFFF"/>
                </a:solidFill>
                <a:latin typeface="Arial" panose="020B0604020202020204" pitchFamily="34" charset="0"/>
                <a:ea typeface="Fira Sans SemiBold"/>
                <a:cs typeface="Arial" panose="020B0604020202020204" pitchFamily="34" charset="0"/>
                <a:sym typeface="Fira Sans SemiBold"/>
              </a:endParaRPr>
            </a:p>
          </p:txBody>
        </p:sp>
        <p:sp>
          <p:nvSpPr>
            <p:cNvPr id="22" name="Google Shape;1708;p21"/>
            <p:cNvSpPr/>
            <p:nvPr/>
          </p:nvSpPr>
          <p:spPr>
            <a:xfrm>
              <a:off x="7108045" y="1249974"/>
              <a:ext cx="1672168" cy="971210"/>
            </a:xfrm>
            <a:custGeom>
              <a:avLst/>
              <a:gdLst/>
              <a:ahLst/>
              <a:cxnLst/>
              <a:rect l="l" t="t" r="r" b="b"/>
              <a:pathLst>
                <a:path w="52129" h="30277" extrusionOk="0">
                  <a:moveTo>
                    <a:pt x="4751" y="1"/>
                  </a:moveTo>
                  <a:cubicBezTo>
                    <a:pt x="2123" y="1"/>
                    <a:pt x="1" y="2154"/>
                    <a:pt x="1" y="4751"/>
                  </a:cubicBezTo>
                  <a:lnTo>
                    <a:pt x="1" y="25526"/>
                  </a:lnTo>
                  <a:cubicBezTo>
                    <a:pt x="1" y="28154"/>
                    <a:pt x="2123" y="30276"/>
                    <a:pt x="4751" y="30276"/>
                  </a:cubicBezTo>
                  <a:lnTo>
                    <a:pt x="47378" y="30276"/>
                  </a:lnTo>
                  <a:cubicBezTo>
                    <a:pt x="50006" y="30276"/>
                    <a:pt x="52128" y="28154"/>
                    <a:pt x="52128" y="25526"/>
                  </a:cubicBezTo>
                  <a:lnTo>
                    <a:pt x="52128" y="4751"/>
                  </a:lnTo>
                  <a:cubicBezTo>
                    <a:pt x="52128" y="2154"/>
                    <a:pt x="50006" y="1"/>
                    <a:pt x="47378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3" name="Google Shape;1709;p21"/>
            <p:cNvSpPr/>
            <p:nvPr/>
          </p:nvSpPr>
          <p:spPr>
            <a:xfrm>
              <a:off x="7033886" y="1249974"/>
              <a:ext cx="430769" cy="971210"/>
            </a:xfrm>
            <a:custGeom>
              <a:avLst/>
              <a:gdLst/>
              <a:ahLst/>
              <a:cxnLst/>
              <a:rect l="l" t="t" r="r" b="b"/>
              <a:pathLst>
                <a:path w="13429" h="30277" extrusionOk="0">
                  <a:moveTo>
                    <a:pt x="4751" y="1"/>
                  </a:moveTo>
                  <a:cubicBezTo>
                    <a:pt x="2123" y="1"/>
                    <a:pt x="1" y="2154"/>
                    <a:pt x="1" y="4751"/>
                  </a:cubicBezTo>
                  <a:lnTo>
                    <a:pt x="1" y="25526"/>
                  </a:lnTo>
                  <a:cubicBezTo>
                    <a:pt x="1" y="28154"/>
                    <a:pt x="2123" y="30276"/>
                    <a:pt x="4751" y="30276"/>
                  </a:cubicBezTo>
                  <a:lnTo>
                    <a:pt x="13429" y="30276"/>
                  </a:lnTo>
                  <a:lnTo>
                    <a:pt x="13429" y="1"/>
                  </a:lnTo>
                  <a:close/>
                </a:path>
              </a:pathLst>
            </a:custGeom>
            <a:solidFill>
              <a:srgbClr val="A7B6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00" kern="0">
                  <a:solidFill>
                    <a:srgbClr val="FFFFFF"/>
                  </a:solidFill>
                  <a:latin typeface="Arial" panose="020B0604020202020204" pitchFamily="34" charset="0"/>
                  <a:ea typeface="Fira Sans SemiBold"/>
                  <a:cs typeface="Arial" panose="020B0604020202020204" pitchFamily="34" charset="0"/>
                  <a:sym typeface="Fira Sans SemiBold"/>
                </a:rPr>
                <a:t>4</a:t>
              </a:r>
              <a:endParaRPr sz="1200" kern="0">
                <a:solidFill>
                  <a:srgbClr val="FFFFFF"/>
                </a:solidFill>
                <a:latin typeface="Arial" panose="020B0604020202020204" pitchFamily="34" charset="0"/>
                <a:ea typeface="Fira Sans SemiBold"/>
                <a:cs typeface="Arial" panose="020B0604020202020204" pitchFamily="34" charset="0"/>
                <a:sym typeface="Fira Sans SemiBold"/>
              </a:endParaRPr>
            </a:p>
          </p:txBody>
        </p:sp>
        <p:sp>
          <p:nvSpPr>
            <p:cNvPr id="24" name="Google Shape;1710;p21"/>
            <p:cNvSpPr/>
            <p:nvPr/>
          </p:nvSpPr>
          <p:spPr>
            <a:xfrm>
              <a:off x="7018680" y="2927178"/>
              <a:ext cx="1779758" cy="971178"/>
            </a:xfrm>
            <a:custGeom>
              <a:avLst/>
              <a:gdLst/>
              <a:ahLst/>
              <a:cxnLst/>
              <a:rect l="l" t="t" r="r" b="b"/>
              <a:pathLst>
                <a:path w="52129" h="30276" extrusionOk="0">
                  <a:moveTo>
                    <a:pt x="4751" y="0"/>
                  </a:moveTo>
                  <a:cubicBezTo>
                    <a:pt x="2123" y="0"/>
                    <a:pt x="1" y="2122"/>
                    <a:pt x="1" y="4750"/>
                  </a:cubicBezTo>
                  <a:lnTo>
                    <a:pt x="1" y="25525"/>
                  </a:lnTo>
                  <a:cubicBezTo>
                    <a:pt x="1" y="28122"/>
                    <a:pt x="2123" y="30276"/>
                    <a:pt x="4751" y="30276"/>
                  </a:cubicBezTo>
                  <a:lnTo>
                    <a:pt x="47378" y="30276"/>
                  </a:lnTo>
                  <a:cubicBezTo>
                    <a:pt x="50006" y="30276"/>
                    <a:pt x="52128" y="28122"/>
                    <a:pt x="52128" y="25525"/>
                  </a:cubicBezTo>
                  <a:lnTo>
                    <a:pt x="52128" y="4750"/>
                  </a:lnTo>
                  <a:cubicBezTo>
                    <a:pt x="52128" y="2122"/>
                    <a:pt x="50006" y="0"/>
                    <a:pt x="47378" y="0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" name="Google Shape;1711;p21"/>
            <p:cNvSpPr/>
            <p:nvPr/>
          </p:nvSpPr>
          <p:spPr>
            <a:xfrm>
              <a:off x="7018680" y="2927178"/>
              <a:ext cx="430769" cy="971178"/>
            </a:xfrm>
            <a:custGeom>
              <a:avLst/>
              <a:gdLst/>
              <a:ahLst/>
              <a:cxnLst/>
              <a:rect l="l" t="t" r="r" b="b"/>
              <a:pathLst>
                <a:path w="13429" h="30276" extrusionOk="0">
                  <a:moveTo>
                    <a:pt x="4751" y="0"/>
                  </a:moveTo>
                  <a:cubicBezTo>
                    <a:pt x="2123" y="0"/>
                    <a:pt x="1" y="2122"/>
                    <a:pt x="1" y="4750"/>
                  </a:cubicBezTo>
                  <a:lnTo>
                    <a:pt x="1" y="25525"/>
                  </a:lnTo>
                  <a:cubicBezTo>
                    <a:pt x="1" y="28122"/>
                    <a:pt x="2123" y="30276"/>
                    <a:pt x="4751" y="30276"/>
                  </a:cubicBezTo>
                  <a:lnTo>
                    <a:pt x="13429" y="30276"/>
                  </a:lnTo>
                  <a:lnTo>
                    <a:pt x="13429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00" kern="0">
                  <a:solidFill>
                    <a:srgbClr val="FFFFFF"/>
                  </a:solidFill>
                  <a:latin typeface="Arial" panose="020B0604020202020204" pitchFamily="34" charset="0"/>
                  <a:ea typeface="Fira Sans SemiBold"/>
                  <a:cs typeface="Arial" panose="020B0604020202020204" pitchFamily="34" charset="0"/>
                  <a:sym typeface="Fira Sans SemiBold"/>
                </a:rPr>
                <a:t>5</a:t>
              </a:r>
              <a:endParaRPr sz="1200" kern="0">
                <a:solidFill>
                  <a:srgbClr val="FFFFFF"/>
                </a:solidFill>
                <a:latin typeface="Arial" panose="020B0604020202020204" pitchFamily="34" charset="0"/>
                <a:ea typeface="Fira Sans SemiBold"/>
                <a:cs typeface="Arial" panose="020B0604020202020204" pitchFamily="34" charset="0"/>
                <a:sym typeface="Fira Sans SemiBold"/>
              </a:endParaRPr>
            </a:p>
          </p:txBody>
        </p:sp>
        <p:sp>
          <p:nvSpPr>
            <p:cNvPr id="27" name="Google Shape;1713;p21"/>
            <p:cNvSpPr txBox="1"/>
            <p:nvPr/>
          </p:nvSpPr>
          <p:spPr>
            <a:xfrm>
              <a:off x="5528945" y="569299"/>
              <a:ext cx="1786066" cy="5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Дали учредителния документ гарантира открито и доброволно участие и ефективен контрол от страна на всички участници</a:t>
              </a:r>
              <a:endParaRPr sz="1100" kern="0" dirty="0">
                <a:solidFill>
                  <a:srgbClr val="000000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endParaRPr>
            </a:p>
          </p:txBody>
        </p:sp>
        <p:sp>
          <p:nvSpPr>
            <p:cNvPr id="29" name="Google Shape;1715;p21"/>
            <p:cNvSpPr txBox="1"/>
            <p:nvPr/>
          </p:nvSpPr>
          <p:spPr>
            <a:xfrm>
              <a:off x="5431892" y="2212231"/>
              <a:ext cx="1776816" cy="5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Дали са в рамките на урбанизирана територия, кои са инсталациите за производство и обектите на участниците, които потребяват енергия от тях</a:t>
              </a:r>
              <a:endParaRPr sz="1100" kern="0" dirty="0">
                <a:solidFill>
                  <a:srgbClr val="000000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endParaRPr>
            </a:p>
          </p:txBody>
        </p:sp>
        <p:sp>
          <p:nvSpPr>
            <p:cNvPr id="31" name="Google Shape;1717;p21"/>
            <p:cNvSpPr txBox="1"/>
            <p:nvPr/>
          </p:nvSpPr>
          <p:spPr>
            <a:xfrm>
              <a:off x="5456532" y="4015403"/>
              <a:ext cx="1858478" cy="5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Как се преценяват екологичните, икономическите или социалните ползи и това, че реализирането на финансови ползи не е </a:t>
              </a:r>
              <a:r>
                <a:rPr lang="ru-RU" sz="1100" kern="0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основн</a:t>
              </a:r>
              <a:r>
                <a:rPr lang="en-US" sz="1100" kern="0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a</a:t>
              </a:r>
              <a:r>
                <a:rPr lang="ru-RU" sz="1100" kern="0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 </a:t>
              </a:r>
              <a:r>
                <a:rPr lang="ru-RU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цел на общността</a:t>
              </a:r>
            </a:p>
          </p:txBody>
        </p:sp>
        <p:sp>
          <p:nvSpPr>
            <p:cNvPr id="33" name="Google Shape;1719;p21"/>
            <p:cNvSpPr txBox="1"/>
            <p:nvPr/>
          </p:nvSpPr>
          <p:spPr>
            <a:xfrm>
              <a:off x="7464655" y="3079546"/>
              <a:ext cx="1351809" cy="5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Равнопоставеност на участниците, независимо от размера на </a:t>
              </a:r>
              <a:r>
                <a:rPr lang="ru-RU" sz="1100" kern="0" dirty="0" smtClean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капитала, </a:t>
              </a:r>
              <a:r>
                <a:rPr lang="ru-RU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с който участват</a:t>
              </a:r>
            </a:p>
          </p:txBody>
        </p:sp>
        <p:sp>
          <p:nvSpPr>
            <p:cNvPr id="35" name="Google Shape;1721;p21"/>
            <p:cNvSpPr txBox="1"/>
            <p:nvPr/>
          </p:nvSpPr>
          <p:spPr>
            <a:xfrm>
              <a:off x="7556138" y="1416585"/>
              <a:ext cx="12423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100" kern="0" dirty="0">
                  <a:solidFill>
                    <a:srgbClr val="000000"/>
                  </a:solidFill>
                  <a:latin typeface="Arial" panose="020B0604020202020204" pitchFamily="34" charset="0"/>
                  <a:ea typeface="Fira Sans"/>
                  <a:cs typeface="Arial" panose="020B0604020202020204" pitchFamily="34" charset="0"/>
                  <a:sym typeface="Fira Sans"/>
                </a:rPr>
                <a:t>Кои са членовете и отговарят ли на допустимите изисквания</a:t>
              </a:r>
              <a:endParaRPr sz="1100" kern="0" dirty="0">
                <a:solidFill>
                  <a:srgbClr val="000000"/>
                </a:solidFill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endParaRPr>
            </a:p>
          </p:txBody>
        </p:sp>
      </p:grpSp>
      <p:sp>
        <p:nvSpPr>
          <p:cNvPr id="37" name="Title 6"/>
          <p:cNvSpPr>
            <a:spLocks noGrp="1"/>
          </p:cNvSpPr>
          <p:nvPr>
            <p:ph type="title"/>
          </p:nvPr>
        </p:nvSpPr>
        <p:spPr>
          <a:xfrm>
            <a:off x="1071564" y="533402"/>
            <a:ext cx="7499350" cy="735013"/>
          </a:xfrm>
        </p:spPr>
        <p:txBody>
          <a:bodyPr/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дентифицирани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 пречки пред общностите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възобновяема енергия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41184" y="1591529"/>
            <a:ext cx="6959816" cy="3489625"/>
            <a:chOff x="500857" y="1539575"/>
            <a:chExt cx="6106444" cy="2803949"/>
          </a:xfrm>
        </p:grpSpPr>
        <p:sp>
          <p:nvSpPr>
            <p:cNvPr id="5" name="Google Shape;558;p29"/>
            <p:cNvSpPr/>
            <p:nvPr/>
          </p:nvSpPr>
          <p:spPr>
            <a:xfrm>
              <a:off x="500857" y="3007090"/>
              <a:ext cx="2035107" cy="334115"/>
            </a:xfrm>
            <a:custGeom>
              <a:avLst/>
              <a:gdLst/>
              <a:ahLst/>
              <a:cxnLst/>
              <a:rect l="l" t="t" r="r" b="b"/>
              <a:pathLst>
                <a:path w="64699" h="10622" extrusionOk="0">
                  <a:moveTo>
                    <a:pt x="3977" y="1"/>
                  </a:moveTo>
                  <a:cubicBezTo>
                    <a:pt x="1786" y="1"/>
                    <a:pt x="0" y="2382"/>
                    <a:pt x="0" y="5311"/>
                  </a:cubicBezTo>
                  <a:cubicBezTo>
                    <a:pt x="0" y="8228"/>
                    <a:pt x="1786" y="10621"/>
                    <a:pt x="3977" y="10621"/>
                  </a:cubicBezTo>
                  <a:lnTo>
                    <a:pt x="64699" y="10621"/>
                  </a:lnTo>
                  <a:lnTo>
                    <a:pt x="64699" y="1"/>
                  </a:lnTo>
                  <a:close/>
                </a:path>
              </a:pathLst>
            </a:custGeom>
            <a:solidFill>
              <a:srgbClr val="93A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ru-RU" sz="12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Участници</a:t>
              </a:r>
              <a:endParaRPr kumimoji="0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6" name="Google Shape;559;p29"/>
            <p:cNvSpPr/>
            <p:nvPr/>
          </p:nvSpPr>
          <p:spPr>
            <a:xfrm>
              <a:off x="948401" y="1539575"/>
              <a:ext cx="1200323" cy="1200323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86" y="0"/>
                  </a:moveTo>
                  <a:cubicBezTo>
                    <a:pt x="13049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8" y="8200"/>
                    <a:pt x="4150" y="8200"/>
                  </a:cubicBezTo>
                  <a:cubicBezTo>
                    <a:pt x="4267" y="8200"/>
                    <a:pt x="4383" y="8147"/>
                    <a:pt x="4453" y="8049"/>
                  </a:cubicBezTo>
                  <a:cubicBezTo>
                    <a:pt x="7953" y="3417"/>
                    <a:pt x="13287" y="762"/>
                    <a:pt x="19086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86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86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86" y="0"/>
                  </a:cubicBezTo>
                  <a:close/>
                </a:path>
              </a:pathLst>
            </a:custGeom>
            <a:solidFill>
              <a:srgbClr val="93ABCA"/>
            </a:solidFill>
            <a:ln w="38100" cap="flat" cmpd="sng">
              <a:solidFill>
                <a:srgbClr val="93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Google Shape;560;p29"/>
            <p:cNvSpPr/>
            <p:nvPr/>
          </p:nvSpPr>
          <p:spPr>
            <a:xfrm>
              <a:off x="1536566" y="2715898"/>
              <a:ext cx="24000" cy="297784"/>
            </a:xfrm>
            <a:custGeom>
              <a:avLst/>
              <a:gdLst/>
              <a:ahLst/>
              <a:cxnLst/>
              <a:rect l="l" t="t" r="r" b="b"/>
              <a:pathLst>
                <a:path w="763" h="9467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lnTo>
                    <a:pt x="1" y="9085"/>
                  </a:lnTo>
                  <a:cubicBezTo>
                    <a:pt x="1" y="9300"/>
                    <a:pt x="168" y="9466"/>
                    <a:pt x="382" y="9466"/>
                  </a:cubicBezTo>
                  <a:cubicBezTo>
                    <a:pt x="584" y="9466"/>
                    <a:pt x="763" y="9300"/>
                    <a:pt x="763" y="9085"/>
                  </a:cubicBezTo>
                  <a:lnTo>
                    <a:pt x="763" y="382"/>
                  </a:lnTo>
                  <a:cubicBezTo>
                    <a:pt x="763" y="168"/>
                    <a:pt x="584" y="1"/>
                    <a:pt x="382" y="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93AB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Google Shape;561;p29"/>
            <p:cNvSpPr txBox="1"/>
            <p:nvPr/>
          </p:nvSpPr>
          <p:spPr>
            <a:xfrm>
              <a:off x="696634" y="3380524"/>
              <a:ext cx="1703700" cy="9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Потенциални участници в този процес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200" kern="0" dirty="0" smtClean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са физически </a:t>
              </a:r>
              <a:r>
                <a:rPr lang="ru-RU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и юридически </a:t>
              </a:r>
              <a:r>
                <a:rPr lang="ru-RU" sz="1200" kern="0" dirty="0" smtClean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лица, които </a:t>
              </a:r>
              <a:r>
                <a:rPr lang="ru-RU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често не успяват да се справят с административните изисквания</a:t>
              </a:r>
              <a:endParaRPr sz="12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9" name="Google Shape;562;p29"/>
            <p:cNvSpPr/>
            <p:nvPr/>
          </p:nvSpPr>
          <p:spPr>
            <a:xfrm>
              <a:off x="2536321" y="3007090"/>
              <a:ext cx="2035139" cy="334115"/>
            </a:xfrm>
            <a:custGeom>
              <a:avLst/>
              <a:gdLst/>
              <a:ahLst/>
              <a:cxnLst/>
              <a:rect l="l" t="t" r="r" b="b"/>
              <a:pathLst>
                <a:path w="64700" h="10622" extrusionOk="0">
                  <a:moveTo>
                    <a:pt x="1" y="1"/>
                  </a:moveTo>
                  <a:lnTo>
                    <a:pt x="1" y="10621"/>
                  </a:lnTo>
                  <a:lnTo>
                    <a:pt x="64699" y="10621"/>
                  </a:lnTo>
                  <a:lnTo>
                    <a:pt x="64699" y="1"/>
                  </a:lnTo>
                  <a:close/>
                </a:path>
              </a:pathLst>
            </a:custGeom>
            <a:solidFill>
              <a:srgbClr val="6B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ru-RU" sz="12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Познания</a:t>
              </a:r>
              <a:endParaRPr kumimoji="0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10" name="Google Shape;563;p29"/>
            <p:cNvSpPr/>
            <p:nvPr/>
          </p:nvSpPr>
          <p:spPr>
            <a:xfrm>
              <a:off x="2953920" y="1539575"/>
              <a:ext cx="1200323" cy="1200323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7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6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3" y="3417"/>
                    <a:pt x="13287" y="762"/>
                    <a:pt x="19074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74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93ABCA"/>
            </a:solidFill>
            <a:ln w="38100" cap="flat" cmpd="sng">
              <a:solidFill>
                <a:srgbClr val="6B7F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" name="Google Shape;564;p29"/>
            <p:cNvSpPr/>
            <p:nvPr/>
          </p:nvSpPr>
          <p:spPr>
            <a:xfrm>
              <a:off x="3541896" y="2715898"/>
              <a:ext cx="24378" cy="297784"/>
            </a:xfrm>
            <a:custGeom>
              <a:avLst/>
              <a:gdLst/>
              <a:ahLst/>
              <a:cxnLst/>
              <a:rect l="l" t="t" r="r" b="b"/>
              <a:pathLst>
                <a:path w="775" h="9467" extrusionOk="0">
                  <a:moveTo>
                    <a:pt x="382" y="1"/>
                  </a:moveTo>
                  <a:cubicBezTo>
                    <a:pt x="179" y="1"/>
                    <a:pt x="1" y="168"/>
                    <a:pt x="1" y="382"/>
                  </a:cubicBezTo>
                  <a:lnTo>
                    <a:pt x="1" y="9085"/>
                  </a:lnTo>
                  <a:cubicBezTo>
                    <a:pt x="1" y="9300"/>
                    <a:pt x="179" y="9466"/>
                    <a:pt x="382" y="9466"/>
                  </a:cubicBezTo>
                  <a:cubicBezTo>
                    <a:pt x="596" y="9466"/>
                    <a:pt x="775" y="9300"/>
                    <a:pt x="775" y="9085"/>
                  </a:cubicBezTo>
                  <a:lnTo>
                    <a:pt x="775" y="382"/>
                  </a:ln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6B7F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" name="Google Shape;565;p29"/>
            <p:cNvSpPr txBox="1"/>
            <p:nvPr/>
          </p:nvSpPr>
          <p:spPr>
            <a:xfrm>
              <a:off x="2701948" y="3380524"/>
              <a:ext cx="1703700" cy="9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Значителните технически и правни познания, които са необходими за инвестирането във възобновяема енергия създава проблем с развитието на тази област</a:t>
              </a:r>
              <a:endParaRPr sz="12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3" name="Google Shape;566;p29"/>
            <p:cNvSpPr/>
            <p:nvPr/>
          </p:nvSpPr>
          <p:spPr>
            <a:xfrm>
              <a:off x="4572194" y="3007090"/>
              <a:ext cx="2035107" cy="334115"/>
            </a:xfrm>
            <a:custGeom>
              <a:avLst/>
              <a:gdLst/>
              <a:ahLst/>
              <a:cxnLst/>
              <a:rect l="l" t="t" r="r" b="b"/>
              <a:pathLst>
                <a:path w="64699" h="10622" extrusionOk="0">
                  <a:moveTo>
                    <a:pt x="0" y="1"/>
                  </a:moveTo>
                  <a:lnTo>
                    <a:pt x="0" y="10621"/>
                  </a:lnTo>
                  <a:lnTo>
                    <a:pt x="64699" y="10621"/>
                  </a:lnTo>
                  <a:lnTo>
                    <a:pt x="64699" y="1"/>
                  </a:lnTo>
                  <a:close/>
                </a:path>
              </a:pathLst>
            </a:custGeom>
            <a:solidFill>
              <a:srgbClr val="85B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bg-BG" sz="12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Обслужване </a:t>
              </a:r>
              <a:r>
                <a:rPr lang="bg-BG" sz="1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на едно гише</a:t>
              </a:r>
              <a:endParaRPr kumimoji="0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  <p:sp>
          <p:nvSpPr>
            <p:cNvPr id="14" name="Google Shape;567;p29"/>
            <p:cNvSpPr/>
            <p:nvPr/>
          </p:nvSpPr>
          <p:spPr>
            <a:xfrm>
              <a:off x="4989384" y="1539575"/>
              <a:ext cx="1200700" cy="1200323"/>
            </a:xfrm>
            <a:custGeom>
              <a:avLst/>
              <a:gdLst/>
              <a:ahLst/>
              <a:cxnLst/>
              <a:rect l="l" t="t" r="r" b="b"/>
              <a:pathLst>
                <a:path w="38172" h="38160" extrusionOk="0">
                  <a:moveTo>
                    <a:pt x="19086" y="0"/>
                  </a:moveTo>
                  <a:cubicBezTo>
                    <a:pt x="13050" y="0"/>
                    <a:pt x="7490" y="2763"/>
                    <a:pt x="3846" y="7597"/>
                  </a:cubicBezTo>
                  <a:cubicBezTo>
                    <a:pt x="3727" y="7763"/>
                    <a:pt x="3751" y="8001"/>
                    <a:pt x="3930" y="8120"/>
                  </a:cubicBezTo>
                  <a:cubicBezTo>
                    <a:pt x="3998" y="8174"/>
                    <a:pt x="4079" y="8200"/>
                    <a:pt x="4159" y="8200"/>
                  </a:cubicBezTo>
                  <a:cubicBezTo>
                    <a:pt x="4274" y="8200"/>
                    <a:pt x="4388" y="8147"/>
                    <a:pt x="4465" y="8049"/>
                  </a:cubicBezTo>
                  <a:cubicBezTo>
                    <a:pt x="7954" y="3417"/>
                    <a:pt x="13288" y="762"/>
                    <a:pt x="19086" y="762"/>
                  </a:cubicBezTo>
                  <a:cubicBezTo>
                    <a:pt x="29183" y="762"/>
                    <a:pt x="37410" y="8978"/>
                    <a:pt x="37410" y="19074"/>
                  </a:cubicBezTo>
                  <a:cubicBezTo>
                    <a:pt x="37410" y="29183"/>
                    <a:pt x="29183" y="37398"/>
                    <a:pt x="19086" y="37398"/>
                  </a:cubicBezTo>
                  <a:cubicBezTo>
                    <a:pt x="8990" y="37398"/>
                    <a:pt x="774" y="29183"/>
                    <a:pt x="774" y="19074"/>
                  </a:cubicBezTo>
                  <a:cubicBezTo>
                    <a:pt x="774" y="18872"/>
                    <a:pt x="596" y="18693"/>
                    <a:pt x="382" y="18693"/>
                  </a:cubicBezTo>
                  <a:cubicBezTo>
                    <a:pt x="179" y="18693"/>
                    <a:pt x="1" y="18872"/>
                    <a:pt x="1" y="19074"/>
                  </a:cubicBezTo>
                  <a:cubicBezTo>
                    <a:pt x="1" y="29599"/>
                    <a:pt x="8561" y="38160"/>
                    <a:pt x="19086" y="38160"/>
                  </a:cubicBezTo>
                  <a:cubicBezTo>
                    <a:pt x="29611" y="38160"/>
                    <a:pt x="38172" y="29599"/>
                    <a:pt x="38172" y="19074"/>
                  </a:cubicBezTo>
                  <a:cubicBezTo>
                    <a:pt x="38172" y="8561"/>
                    <a:pt x="29611" y="0"/>
                    <a:pt x="19086" y="0"/>
                  </a:cubicBezTo>
                  <a:close/>
                </a:path>
              </a:pathLst>
            </a:custGeom>
            <a:solidFill>
              <a:srgbClr val="93ABCA"/>
            </a:solidFill>
            <a:ln w="38100" cap="flat" cmpd="sng">
              <a:solidFill>
                <a:srgbClr val="85B0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Google Shape;568;p29"/>
            <p:cNvSpPr/>
            <p:nvPr/>
          </p:nvSpPr>
          <p:spPr>
            <a:xfrm>
              <a:off x="5577737" y="2715898"/>
              <a:ext cx="24000" cy="297784"/>
            </a:xfrm>
            <a:custGeom>
              <a:avLst/>
              <a:gdLst/>
              <a:ahLst/>
              <a:cxnLst/>
              <a:rect l="l" t="t" r="r" b="b"/>
              <a:pathLst>
                <a:path w="763" h="9467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lnTo>
                    <a:pt x="0" y="9085"/>
                  </a:lnTo>
                  <a:cubicBezTo>
                    <a:pt x="0" y="9300"/>
                    <a:pt x="167" y="9466"/>
                    <a:pt x="381" y="9466"/>
                  </a:cubicBezTo>
                  <a:cubicBezTo>
                    <a:pt x="596" y="9466"/>
                    <a:pt x="762" y="9300"/>
                    <a:pt x="762" y="9085"/>
                  </a:cubicBezTo>
                  <a:lnTo>
                    <a:pt x="762" y="382"/>
                  </a:lnTo>
                  <a:cubicBezTo>
                    <a:pt x="762" y="168"/>
                    <a:pt x="596" y="1"/>
                    <a:pt x="381" y="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85B0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Google Shape;569;p29"/>
            <p:cNvSpPr txBox="1"/>
            <p:nvPr/>
          </p:nvSpPr>
          <p:spPr>
            <a:xfrm>
              <a:off x="4737806" y="3380524"/>
              <a:ext cx="1703700" cy="9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Разработването на центрове (на национално или регионално ниво) от тип „обслужване на едно гише“, включително електронни и онлайн услуги за облекчаване на административната </a:t>
              </a:r>
              <a:r>
                <a:rPr lang="ru-RU" sz="1200" kern="0" dirty="0" smtClean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тежест, </a:t>
              </a:r>
              <a:r>
                <a:rPr lang="ru-RU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е от особена важност.</a:t>
              </a:r>
            </a:p>
          </p:txBody>
        </p:sp>
        <p:grpSp>
          <p:nvGrpSpPr>
            <p:cNvPr id="17" name="Google Shape;574;p29"/>
            <p:cNvGrpSpPr/>
            <p:nvPr/>
          </p:nvGrpSpPr>
          <p:grpSpPr>
            <a:xfrm>
              <a:off x="5341655" y="1909407"/>
              <a:ext cx="491535" cy="475540"/>
              <a:chOff x="3270550" y="832575"/>
              <a:chExt cx="499375" cy="483125"/>
            </a:xfrm>
          </p:grpSpPr>
          <p:sp>
            <p:nvSpPr>
              <p:cNvPr id="18" name="Google Shape;575;p29"/>
              <p:cNvSpPr/>
              <p:nvPr/>
            </p:nvSpPr>
            <p:spPr>
              <a:xfrm>
                <a:off x="3270550" y="865975"/>
                <a:ext cx="463725" cy="449725"/>
              </a:xfrm>
              <a:custGeom>
                <a:avLst/>
                <a:gdLst/>
                <a:ahLst/>
                <a:cxnLst/>
                <a:rect l="l" t="t" r="r" b="b"/>
                <a:pathLst>
                  <a:path w="18549" h="17989" extrusionOk="0">
                    <a:moveTo>
                      <a:pt x="4823" y="1361"/>
                    </a:moveTo>
                    <a:lnTo>
                      <a:pt x="9177" y="8619"/>
                    </a:lnTo>
                    <a:cubicBezTo>
                      <a:pt x="9237" y="8716"/>
                      <a:pt x="9325" y="8794"/>
                      <a:pt x="9427" y="8843"/>
                    </a:cubicBezTo>
                    <a:lnTo>
                      <a:pt x="17136" y="12345"/>
                    </a:lnTo>
                    <a:cubicBezTo>
                      <a:pt x="15653" y="15102"/>
                      <a:pt x="12779" y="16856"/>
                      <a:pt x="9663" y="16856"/>
                    </a:cubicBezTo>
                    <a:cubicBezTo>
                      <a:pt x="4958" y="16856"/>
                      <a:pt x="1133" y="13031"/>
                      <a:pt x="1133" y="8326"/>
                    </a:cubicBezTo>
                    <a:cubicBezTo>
                      <a:pt x="1133" y="5573"/>
                      <a:pt x="2534" y="2952"/>
                      <a:pt x="4823" y="1361"/>
                    </a:cubicBezTo>
                    <a:close/>
                    <a:moveTo>
                      <a:pt x="5005" y="0"/>
                    </a:moveTo>
                    <a:cubicBezTo>
                      <a:pt x="4907" y="0"/>
                      <a:pt x="4807" y="26"/>
                      <a:pt x="4717" y="80"/>
                    </a:cubicBezTo>
                    <a:cubicBezTo>
                      <a:pt x="3313" y="926"/>
                      <a:pt x="2141" y="2106"/>
                      <a:pt x="1311" y="3516"/>
                    </a:cubicBezTo>
                    <a:cubicBezTo>
                      <a:pt x="453" y="4975"/>
                      <a:pt x="1" y="6636"/>
                      <a:pt x="1" y="8326"/>
                    </a:cubicBezTo>
                    <a:cubicBezTo>
                      <a:pt x="1" y="10896"/>
                      <a:pt x="1009" y="13321"/>
                      <a:pt x="2839" y="15150"/>
                    </a:cubicBezTo>
                    <a:cubicBezTo>
                      <a:pt x="4669" y="16980"/>
                      <a:pt x="7093" y="17989"/>
                      <a:pt x="9663" y="17989"/>
                    </a:cubicBezTo>
                    <a:cubicBezTo>
                      <a:pt x="13410" y="17989"/>
                      <a:pt x="16846" y="15757"/>
                      <a:pt x="18419" y="12306"/>
                    </a:cubicBezTo>
                    <a:cubicBezTo>
                      <a:pt x="18549" y="12022"/>
                      <a:pt x="18422" y="11687"/>
                      <a:pt x="18138" y="11557"/>
                    </a:cubicBezTo>
                    <a:lnTo>
                      <a:pt x="10058" y="7886"/>
                    </a:lnTo>
                    <a:lnTo>
                      <a:pt x="5493" y="277"/>
                    </a:lnTo>
                    <a:cubicBezTo>
                      <a:pt x="5387" y="99"/>
                      <a:pt x="5198" y="0"/>
                      <a:pt x="5005" y="0"/>
                    </a:cubicBezTo>
                    <a:close/>
                  </a:path>
                </a:pathLst>
              </a:custGeom>
              <a:solidFill>
                <a:srgbClr val="85B0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576;p29"/>
              <p:cNvSpPr/>
              <p:nvPr/>
            </p:nvSpPr>
            <p:spPr>
              <a:xfrm>
                <a:off x="3562600" y="876075"/>
                <a:ext cx="207325" cy="241775"/>
              </a:xfrm>
              <a:custGeom>
                <a:avLst/>
                <a:gdLst/>
                <a:ahLst/>
                <a:cxnLst/>
                <a:rect l="l" t="t" r="r" b="b"/>
                <a:pathLst>
                  <a:path w="8293" h="9671" extrusionOk="0">
                    <a:moveTo>
                      <a:pt x="4204" y="1437"/>
                    </a:moveTo>
                    <a:cubicBezTo>
                      <a:pt x="5680" y="2826"/>
                      <a:pt x="6517" y="4764"/>
                      <a:pt x="6511" y="6790"/>
                    </a:cubicBezTo>
                    <a:cubicBezTo>
                      <a:pt x="6511" y="7300"/>
                      <a:pt x="6459" y="7811"/>
                      <a:pt x="6354" y="8309"/>
                    </a:cubicBezTo>
                    <a:lnTo>
                      <a:pt x="1468" y="6090"/>
                    </a:lnTo>
                    <a:lnTo>
                      <a:pt x="4204" y="1437"/>
                    </a:lnTo>
                    <a:close/>
                    <a:moveTo>
                      <a:pt x="4060" y="1"/>
                    </a:moveTo>
                    <a:cubicBezTo>
                      <a:pt x="3867" y="1"/>
                      <a:pt x="3677" y="99"/>
                      <a:pt x="3570" y="280"/>
                    </a:cubicBezTo>
                    <a:lnTo>
                      <a:pt x="173" y="6056"/>
                    </a:lnTo>
                    <a:cubicBezTo>
                      <a:pt x="1" y="6346"/>
                      <a:pt x="119" y="6721"/>
                      <a:pt x="427" y="6860"/>
                    </a:cubicBezTo>
                    <a:lnTo>
                      <a:pt x="6499" y="9622"/>
                    </a:lnTo>
                    <a:cubicBezTo>
                      <a:pt x="6574" y="9656"/>
                      <a:pt x="6653" y="9671"/>
                      <a:pt x="6734" y="9671"/>
                    </a:cubicBezTo>
                    <a:cubicBezTo>
                      <a:pt x="6982" y="9671"/>
                      <a:pt x="7202" y="9508"/>
                      <a:pt x="7275" y="9269"/>
                    </a:cubicBezTo>
                    <a:cubicBezTo>
                      <a:pt x="8292" y="5921"/>
                      <a:pt x="7157" y="2291"/>
                      <a:pt x="4409" y="123"/>
                    </a:cubicBezTo>
                    <a:cubicBezTo>
                      <a:pt x="4305" y="40"/>
                      <a:pt x="4182" y="1"/>
                      <a:pt x="4060" y="1"/>
                    </a:cubicBezTo>
                    <a:close/>
                  </a:path>
                </a:pathLst>
              </a:custGeom>
              <a:solidFill>
                <a:srgbClr val="85B0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Google Shape;577;p29"/>
              <p:cNvSpPr/>
              <p:nvPr/>
            </p:nvSpPr>
            <p:spPr>
              <a:xfrm>
                <a:off x="3443500" y="832575"/>
                <a:ext cx="18730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6945" extrusionOk="0">
                    <a:moveTo>
                      <a:pt x="3877" y="1133"/>
                    </a:moveTo>
                    <a:cubicBezTo>
                      <a:pt x="4588" y="1133"/>
                      <a:pt x="5300" y="1235"/>
                      <a:pt x="5991" y="1440"/>
                    </a:cubicBezTo>
                    <a:lnTo>
                      <a:pt x="3735" y="5269"/>
                    </a:lnTo>
                    <a:lnTo>
                      <a:pt x="1492" y="1528"/>
                    </a:lnTo>
                    <a:cubicBezTo>
                      <a:pt x="2264" y="1265"/>
                      <a:pt x="3070" y="1133"/>
                      <a:pt x="3877" y="1133"/>
                    </a:cubicBezTo>
                    <a:close/>
                    <a:moveTo>
                      <a:pt x="3877" y="0"/>
                    </a:moveTo>
                    <a:cubicBezTo>
                      <a:pt x="2702" y="0"/>
                      <a:pt x="1528" y="243"/>
                      <a:pt x="432" y="728"/>
                    </a:cubicBezTo>
                    <a:cubicBezTo>
                      <a:pt x="121" y="867"/>
                      <a:pt x="0" y="1244"/>
                      <a:pt x="175" y="1537"/>
                    </a:cubicBezTo>
                    <a:lnTo>
                      <a:pt x="3255" y="6670"/>
                    </a:lnTo>
                    <a:cubicBezTo>
                      <a:pt x="3358" y="6839"/>
                      <a:pt x="3542" y="6945"/>
                      <a:pt x="3741" y="6945"/>
                    </a:cubicBezTo>
                    <a:lnTo>
                      <a:pt x="3744" y="6945"/>
                    </a:lnTo>
                    <a:cubicBezTo>
                      <a:pt x="3943" y="6945"/>
                      <a:pt x="4128" y="6839"/>
                      <a:pt x="4230" y="6667"/>
                    </a:cubicBezTo>
                    <a:lnTo>
                      <a:pt x="7313" y="1419"/>
                    </a:lnTo>
                    <a:cubicBezTo>
                      <a:pt x="7491" y="1120"/>
                      <a:pt x="7358" y="737"/>
                      <a:pt x="7038" y="607"/>
                    </a:cubicBezTo>
                    <a:cubicBezTo>
                      <a:pt x="6023" y="202"/>
                      <a:pt x="4950" y="0"/>
                      <a:pt x="3877" y="0"/>
                    </a:cubicBezTo>
                    <a:close/>
                  </a:path>
                </a:pathLst>
              </a:custGeom>
              <a:solidFill>
                <a:srgbClr val="85B0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21" name="Google Shape;579;p29"/>
            <p:cNvGrpSpPr/>
            <p:nvPr/>
          </p:nvGrpSpPr>
          <p:grpSpPr>
            <a:xfrm>
              <a:off x="3321757" y="1909407"/>
              <a:ext cx="475540" cy="475540"/>
              <a:chOff x="2676100" y="832575"/>
              <a:chExt cx="483125" cy="483125"/>
            </a:xfrm>
          </p:grpSpPr>
          <p:sp>
            <p:nvSpPr>
              <p:cNvPr id="22" name="Google Shape;580;p29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6B7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3" name="Google Shape;581;p29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6B7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4" name="Google Shape;582;p29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6B7F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25" name="Google Shape;583;p29"/>
            <p:cNvGrpSpPr/>
            <p:nvPr/>
          </p:nvGrpSpPr>
          <p:grpSpPr>
            <a:xfrm>
              <a:off x="1337997" y="1909382"/>
              <a:ext cx="417983" cy="475589"/>
              <a:chOff x="1516475" y="238075"/>
              <a:chExt cx="424650" cy="483175"/>
            </a:xfrm>
          </p:grpSpPr>
          <p:sp>
            <p:nvSpPr>
              <p:cNvPr id="26" name="Google Shape;584;p29"/>
              <p:cNvSpPr/>
              <p:nvPr/>
            </p:nvSpPr>
            <p:spPr>
              <a:xfrm>
                <a:off x="1516475" y="238075"/>
                <a:ext cx="424650" cy="483175"/>
              </a:xfrm>
              <a:custGeom>
                <a:avLst/>
                <a:gdLst/>
                <a:ahLst/>
                <a:cxnLst/>
                <a:rect l="l" t="t" r="r" b="b"/>
                <a:pathLst>
                  <a:path w="16986" h="19327" extrusionOk="0">
                    <a:moveTo>
                      <a:pt x="8491" y="1134"/>
                    </a:moveTo>
                    <a:cubicBezTo>
                      <a:pt x="11302" y="1134"/>
                      <a:pt x="13588" y="3438"/>
                      <a:pt x="13588" y="6267"/>
                    </a:cubicBezTo>
                    <a:cubicBezTo>
                      <a:pt x="13588" y="7318"/>
                      <a:pt x="13262" y="8342"/>
                      <a:pt x="12655" y="9199"/>
                    </a:cubicBezTo>
                    <a:cubicBezTo>
                      <a:pt x="12625" y="9242"/>
                      <a:pt x="12604" y="9272"/>
                      <a:pt x="12595" y="9284"/>
                    </a:cubicBezTo>
                    <a:lnTo>
                      <a:pt x="8491" y="15724"/>
                    </a:lnTo>
                    <a:lnTo>
                      <a:pt x="4388" y="9287"/>
                    </a:lnTo>
                    <a:cubicBezTo>
                      <a:pt x="4382" y="9275"/>
                      <a:pt x="4373" y="9266"/>
                      <a:pt x="4367" y="9257"/>
                    </a:cubicBezTo>
                    <a:cubicBezTo>
                      <a:pt x="4249" y="9091"/>
                      <a:pt x="4140" y="8921"/>
                      <a:pt x="4041" y="8743"/>
                    </a:cubicBezTo>
                    <a:cubicBezTo>
                      <a:pt x="3618" y="7985"/>
                      <a:pt x="3398" y="7134"/>
                      <a:pt x="3398" y="6267"/>
                    </a:cubicBezTo>
                    <a:cubicBezTo>
                      <a:pt x="3398" y="6174"/>
                      <a:pt x="3398" y="6080"/>
                      <a:pt x="3404" y="5990"/>
                    </a:cubicBezTo>
                    <a:cubicBezTo>
                      <a:pt x="3552" y="3266"/>
                      <a:pt x="5786" y="1134"/>
                      <a:pt x="8491" y="1134"/>
                    </a:cubicBezTo>
                    <a:close/>
                    <a:moveTo>
                      <a:pt x="11049" y="13819"/>
                    </a:moveTo>
                    <a:cubicBezTo>
                      <a:pt x="14358" y="14233"/>
                      <a:pt x="15853" y="15289"/>
                      <a:pt x="15853" y="15930"/>
                    </a:cubicBezTo>
                    <a:cubicBezTo>
                      <a:pt x="15853" y="16304"/>
                      <a:pt x="15339" y="16887"/>
                      <a:pt x="13905" y="17397"/>
                    </a:cubicBezTo>
                    <a:cubicBezTo>
                      <a:pt x="12471" y="17910"/>
                      <a:pt x="10545" y="18194"/>
                      <a:pt x="8491" y="18194"/>
                    </a:cubicBezTo>
                    <a:cubicBezTo>
                      <a:pt x="6438" y="18194"/>
                      <a:pt x="4515" y="17910"/>
                      <a:pt x="3077" y="17397"/>
                    </a:cubicBezTo>
                    <a:cubicBezTo>
                      <a:pt x="1640" y="16884"/>
                      <a:pt x="1133" y="16304"/>
                      <a:pt x="1133" y="15930"/>
                    </a:cubicBezTo>
                    <a:cubicBezTo>
                      <a:pt x="1133" y="15289"/>
                      <a:pt x="2625" y="14233"/>
                      <a:pt x="5934" y="13819"/>
                    </a:cubicBezTo>
                    <a:lnTo>
                      <a:pt x="8014" y="17083"/>
                    </a:lnTo>
                    <a:cubicBezTo>
                      <a:pt x="8126" y="17258"/>
                      <a:pt x="8309" y="17346"/>
                      <a:pt x="8491" y="17346"/>
                    </a:cubicBezTo>
                    <a:cubicBezTo>
                      <a:pt x="8674" y="17346"/>
                      <a:pt x="8857" y="17258"/>
                      <a:pt x="8968" y="17083"/>
                    </a:cubicBezTo>
                    <a:lnTo>
                      <a:pt x="11049" y="13819"/>
                    </a:lnTo>
                    <a:close/>
                    <a:moveTo>
                      <a:pt x="8494" y="1"/>
                    </a:moveTo>
                    <a:cubicBezTo>
                      <a:pt x="6947" y="1"/>
                      <a:pt x="5399" y="578"/>
                      <a:pt x="4201" y="1738"/>
                    </a:cubicBezTo>
                    <a:cubicBezTo>
                      <a:pt x="3050" y="2837"/>
                      <a:pt x="2359" y="4338"/>
                      <a:pt x="2274" y="5929"/>
                    </a:cubicBezTo>
                    <a:cubicBezTo>
                      <a:pt x="2268" y="6041"/>
                      <a:pt x="2265" y="6156"/>
                      <a:pt x="2265" y="6267"/>
                    </a:cubicBezTo>
                    <a:cubicBezTo>
                      <a:pt x="2265" y="7327"/>
                      <a:pt x="2534" y="8372"/>
                      <a:pt x="3050" y="9296"/>
                    </a:cubicBezTo>
                    <a:cubicBezTo>
                      <a:pt x="3168" y="9507"/>
                      <a:pt x="3301" y="9713"/>
                      <a:pt x="3440" y="9909"/>
                    </a:cubicBezTo>
                    <a:lnTo>
                      <a:pt x="5267" y="12771"/>
                    </a:lnTo>
                    <a:cubicBezTo>
                      <a:pt x="3953" y="12971"/>
                      <a:pt x="2809" y="13294"/>
                      <a:pt x="1921" y="13713"/>
                    </a:cubicBezTo>
                    <a:cubicBezTo>
                      <a:pt x="333" y="14465"/>
                      <a:pt x="1" y="15332"/>
                      <a:pt x="1" y="15930"/>
                    </a:cubicBezTo>
                    <a:cubicBezTo>
                      <a:pt x="1" y="16648"/>
                      <a:pt x="469" y="17669"/>
                      <a:pt x="2697" y="18466"/>
                    </a:cubicBezTo>
                    <a:cubicBezTo>
                      <a:pt x="4252" y="19022"/>
                      <a:pt x="6311" y="19326"/>
                      <a:pt x="8491" y="19326"/>
                    </a:cubicBezTo>
                    <a:cubicBezTo>
                      <a:pt x="10671" y="19326"/>
                      <a:pt x="12731" y="19022"/>
                      <a:pt x="14286" y="18466"/>
                    </a:cubicBezTo>
                    <a:cubicBezTo>
                      <a:pt x="16514" y="17669"/>
                      <a:pt x="16985" y="16648"/>
                      <a:pt x="16985" y="15930"/>
                    </a:cubicBezTo>
                    <a:cubicBezTo>
                      <a:pt x="16985" y="15332"/>
                      <a:pt x="16650" y="14465"/>
                      <a:pt x="15062" y="13713"/>
                    </a:cubicBezTo>
                    <a:cubicBezTo>
                      <a:pt x="14174" y="13294"/>
                      <a:pt x="13030" y="12971"/>
                      <a:pt x="11716" y="12768"/>
                    </a:cubicBezTo>
                    <a:lnTo>
                      <a:pt x="13549" y="9897"/>
                    </a:lnTo>
                    <a:lnTo>
                      <a:pt x="13561" y="9879"/>
                    </a:lnTo>
                    <a:cubicBezTo>
                      <a:pt x="13567" y="9873"/>
                      <a:pt x="13570" y="9867"/>
                      <a:pt x="13576" y="9861"/>
                    </a:cubicBezTo>
                    <a:cubicBezTo>
                      <a:pt x="15327" y="7382"/>
                      <a:pt x="15041" y="3997"/>
                      <a:pt x="12897" y="1847"/>
                    </a:cubicBezTo>
                    <a:cubicBezTo>
                      <a:pt x="11689" y="618"/>
                      <a:pt x="10092" y="1"/>
                      <a:pt x="8494" y="1"/>
                    </a:cubicBezTo>
                    <a:close/>
                  </a:path>
                </a:pathLst>
              </a:custGeom>
              <a:solidFill>
                <a:srgbClr val="93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585;p29"/>
              <p:cNvSpPr/>
              <p:nvPr/>
            </p:nvSpPr>
            <p:spPr>
              <a:xfrm>
                <a:off x="1652425" y="324000"/>
                <a:ext cx="147150" cy="14157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5663" extrusionOk="0">
                    <a:moveTo>
                      <a:pt x="3054" y="1131"/>
                    </a:moveTo>
                    <a:cubicBezTo>
                      <a:pt x="3495" y="1131"/>
                      <a:pt x="3930" y="1303"/>
                      <a:pt x="4255" y="1629"/>
                    </a:cubicBezTo>
                    <a:cubicBezTo>
                      <a:pt x="4741" y="2115"/>
                      <a:pt x="4886" y="2845"/>
                      <a:pt x="4623" y="3480"/>
                    </a:cubicBezTo>
                    <a:cubicBezTo>
                      <a:pt x="4361" y="4114"/>
                      <a:pt x="3742" y="4530"/>
                      <a:pt x="3053" y="4530"/>
                    </a:cubicBezTo>
                    <a:cubicBezTo>
                      <a:pt x="2114" y="4527"/>
                      <a:pt x="1356" y="3769"/>
                      <a:pt x="1356" y="2830"/>
                    </a:cubicBezTo>
                    <a:cubicBezTo>
                      <a:pt x="1356" y="2142"/>
                      <a:pt x="1770" y="1523"/>
                      <a:pt x="2404" y="1260"/>
                    </a:cubicBezTo>
                    <a:cubicBezTo>
                      <a:pt x="2614" y="1173"/>
                      <a:pt x="2835" y="1131"/>
                      <a:pt x="3054" y="1131"/>
                    </a:cubicBezTo>
                    <a:close/>
                    <a:moveTo>
                      <a:pt x="3053" y="0"/>
                    </a:moveTo>
                    <a:cubicBezTo>
                      <a:pt x="2316" y="0"/>
                      <a:pt x="1593" y="287"/>
                      <a:pt x="1051" y="828"/>
                    </a:cubicBezTo>
                    <a:cubicBezTo>
                      <a:pt x="242" y="1638"/>
                      <a:pt x="1" y="2855"/>
                      <a:pt x="439" y="3914"/>
                    </a:cubicBezTo>
                    <a:cubicBezTo>
                      <a:pt x="876" y="4971"/>
                      <a:pt x="1909" y="5663"/>
                      <a:pt x="3053" y="5663"/>
                    </a:cubicBezTo>
                    <a:cubicBezTo>
                      <a:pt x="4617" y="5660"/>
                      <a:pt x="5883" y="4394"/>
                      <a:pt x="5886" y="2830"/>
                    </a:cubicBezTo>
                    <a:cubicBezTo>
                      <a:pt x="5886" y="1686"/>
                      <a:pt x="5194" y="653"/>
                      <a:pt x="4137" y="216"/>
                    </a:cubicBezTo>
                    <a:cubicBezTo>
                      <a:pt x="3786" y="70"/>
                      <a:pt x="3418" y="0"/>
                      <a:pt x="3053" y="0"/>
                    </a:cubicBezTo>
                    <a:close/>
                  </a:path>
                </a:pathLst>
              </a:custGeom>
              <a:solidFill>
                <a:srgbClr val="93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1071564" y="533402"/>
            <a:ext cx="7499350" cy="735013"/>
          </a:xfrm>
        </p:spPr>
        <p:txBody>
          <a:bodyPr/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дентифицирани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 пречки пред общностите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възобновяема енергия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ociation, cooperate, cooperation, harmonious, unity icon - Download ...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54" y="3306474"/>
            <a:ext cx="3165764" cy="31657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03" y="1516806"/>
            <a:ext cx="82651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000099"/>
                </a:solidFill>
              </a:rPr>
              <a:t>Сдружаване: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bg-BG" dirty="0" smtClean="0">
                <a:solidFill>
                  <a:srgbClr val="000099"/>
                </a:solidFill>
              </a:rPr>
              <a:t>Регистрирани кооперативи в България</a:t>
            </a:r>
          </a:p>
          <a:p>
            <a:endParaRPr lang="bg-BG" dirty="0" smtClean="0">
              <a:solidFill>
                <a:srgbClr val="000099"/>
              </a:solidFill>
            </a:endParaRPr>
          </a:p>
          <a:p>
            <a:r>
              <a:rPr lang="bg-BG" dirty="0" smtClean="0">
                <a:solidFill>
                  <a:srgbClr val="000099"/>
                </a:solidFill>
              </a:rPr>
              <a:t>Години преди това – над 3 000 броя</a:t>
            </a:r>
          </a:p>
          <a:p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2018 </a:t>
            </a:r>
            <a:r>
              <a:rPr lang="bg-BG" dirty="0" smtClean="0">
                <a:solidFill>
                  <a:srgbClr val="000099"/>
                </a:solidFill>
              </a:rPr>
              <a:t>г.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bg-BG" dirty="0" smtClean="0">
                <a:solidFill>
                  <a:srgbClr val="000099"/>
                </a:solidFill>
              </a:rPr>
              <a:t>общ </a:t>
            </a:r>
            <a:r>
              <a:rPr lang="bg-BG" dirty="0">
                <a:solidFill>
                  <a:srgbClr val="000099"/>
                </a:solidFill>
              </a:rPr>
              <a:t>брой брой регистрирани </a:t>
            </a:r>
            <a:r>
              <a:rPr lang="bg-BG" dirty="0" smtClean="0">
                <a:solidFill>
                  <a:srgbClr val="000099"/>
                </a:solidFill>
              </a:rPr>
              <a:t>кооперации</a:t>
            </a:r>
            <a:r>
              <a:rPr lang="en-US" dirty="0" smtClean="0">
                <a:solidFill>
                  <a:srgbClr val="000099"/>
                </a:solidFill>
              </a:rPr>
              <a:t> – 800 </a:t>
            </a:r>
            <a:r>
              <a:rPr lang="bg-BG" dirty="0" smtClean="0">
                <a:solidFill>
                  <a:srgbClr val="000099"/>
                </a:solidFill>
              </a:rPr>
              <a:t>броя</a:t>
            </a:r>
          </a:p>
          <a:p>
            <a:r>
              <a:rPr lang="bg-BG" dirty="0" smtClean="0">
                <a:solidFill>
                  <a:srgbClr val="000099"/>
                </a:solidFill>
              </a:rPr>
              <a:t> </a:t>
            </a:r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2024 </a:t>
            </a:r>
            <a:r>
              <a:rPr lang="bg-BG" dirty="0" smtClean="0">
                <a:solidFill>
                  <a:srgbClr val="000099"/>
                </a:solidFill>
              </a:rPr>
              <a:t>г. </a:t>
            </a:r>
            <a:r>
              <a:rPr lang="bg-BG" dirty="0" smtClean="0">
                <a:solidFill>
                  <a:srgbClr val="000099"/>
                </a:solidFill>
              </a:rPr>
              <a:t>общ </a:t>
            </a:r>
            <a:r>
              <a:rPr lang="bg-BG" dirty="0">
                <a:solidFill>
                  <a:srgbClr val="000099"/>
                </a:solidFill>
              </a:rPr>
              <a:t>брой брой регистрирани кооперации – 424 </a:t>
            </a:r>
            <a:r>
              <a:rPr lang="bg-BG" dirty="0" smtClean="0">
                <a:solidFill>
                  <a:srgbClr val="000099"/>
                </a:solidFill>
              </a:rPr>
              <a:t>броя:</a:t>
            </a:r>
          </a:p>
          <a:p>
            <a:endParaRPr lang="en-US" dirty="0">
              <a:solidFill>
                <a:srgbClr val="000099"/>
              </a:solidFill>
            </a:endParaRPr>
          </a:p>
          <a:p>
            <a:pPr marL="811213" lvl="0" indent="-271463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0099"/>
                </a:solidFill>
              </a:rPr>
              <a:t>Кооперации </a:t>
            </a:r>
            <a:r>
              <a:rPr lang="bg-BG" dirty="0">
                <a:solidFill>
                  <a:srgbClr val="000099"/>
                </a:solidFill>
              </a:rPr>
              <a:t>– </a:t>
            </a:r>
            <a:r>
              <a:rPr lang="bg-BG" dirty="0" smtClean="0">
                <a:solidFill>
                  <a:srgbClr val="000099"/>
                </a:solidFill>
              </a:rPr>
              <a:t>65 бр., </a:t>
            </a:r>
            <a:r>
              <a:rPr lang="bg-BG" dirty="0">
                <a:solidFill>
                  <a:srgbClr val="000099"/>
                </a:solidFill>
              </a:rPr>
              <a:t>от които </a:t>
            </a:r>
            <a:r>
              <a:rPr lang="bg-BG" dirty="0" smtClean="0">
                <a:solidFill>
                  <a:srgbClr val="000099"/>
                </a:solidFill>
              </a:rPr>
              <a:t>11 бр. </a:t>
            </a:r>
            <a:r>
              <a:rPr lang="bg-BG" dirty="0">
                <a:solidFill>
                  <a:srgbClr val="000099"/>
                </a:solidFill>
              </a:rPr>
              <a:t>прекратени, действащи </a:t>
            </a:r>
            <a:r>
              <a:rPr lang="bg-BG" dirty="0" smtClean="0">
                <a:solidFill>
                  <a:srgbClr val="000099"/>
                </a:solidFill>
              </a:rPr>
              <a:t>– 54 бр.;</a:t>
            </a:r>
            <a:endParaRPr lang="en-US" dirty="0">
              <a:solidFill>
                <a:srgbClr val="000099"/>
              </a:solidFill>
            </a:endParaRPr>
          </a:p>
          <a:p>
            <a:pPr marL="811213" lvl="0" indent="-271463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rgbClr val="000099"/>
                </a:solidFill>
              </a:rPr>
              <a:t>Кооперативни съюзи – </a:t>
            </a:r>
            <a:r>
              <a:rPr lang="bg-BG" dirty="0" smtClean="0">
                <a:solidFill>
                  <a:srgbClr val="000099"/>
                </a:solidFill>
              </a:rPr>
              <a:t>15 бр., </a:t>
            </a:r>
            <a:r>
              <a:rPr lang="bg-BG" dirty="0">
                <a:solidFill>
                  <a:srgbClr val="000099"/>
                </a:solidFill>
              </a:rPr>
              <a:t>от които 2 </a:t>
            </a:r>
            <a:r>
              <a:rPr lang="bg-BG" dirty="0" smtClean="0">
                <a:solidFill>
                  <a:srgbClr val="000099"/>
                </a:solidFill>
              </a:rPr>
              <a:t>бр. прекратени</a:t>
            </a:r>
            <a:r>
              <a:rPr lang="bg-BG" dirty="0">
                <a:solidFill>
                  <a:srgbClr val="000099"/>
                </a:solidFill>
              </a:rPr>
              <a:t>, действащи </a:t>
            </a:r>
            <a:r>
              <a:rPr lang="bg-BG" dirty="0" smtClean="0">
                <a:solidFill>
                  <a:srgbClr val="000099"/>
                </a:solidFill>
              </a:rPr>
              <a:t>– 13 бр.;</a:t>
            </a:r>
            <a:endParaRPr lang="en-US" dirty="0">
              <a:solidFill>
                <a:srgbClr val="000099"/>
              </a:solidFill>
            </a:endParaRPr>
          </a:p>
          <a:p>
            <a:pPr marL="811213" lvl="0" indent="-271463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rgbClr val="000099"/>
                </a:solidFill>
              </a:rPr>
              <a:t>Кооперативни предприятия – </a:t>
            </a:r>
            <a:r>
              <a:rPr lang="bg-BG" dirty="0" smtClean="0">
                <a:solidFill>
                  <a:srgbClr val="000099"/>
                </a:solidFill>
              </a:rPr>
              <a:t>15 бр.;</a:t>
            </a:r>
            <a:endParaRPr lang="en-US" dirty="0">
              <a:solidFill>
                <a:srgbClr val="000099"/>
              </a:solidFill>
            </a:endParaRPr>
          </a:p>
          <a:p>
            <a:pPr marL="811213" indent="-271463">
              <a:buFont typeface="Wingdings" panose="05000000000000000000" pitchFamily="2" charset="2"/>
              <a:buChar char="Ø"/>
            </a:pPr>
            <a:r>
              <a:rPr lang="bg-BG" dirty="0">
                <a:solidFill>
                  <a:srgbClr val="000099"/>
                </a:solidFill>
              </a:rPr>
              <a:t>Жилищно-строителни кооперации </a:t>
            </a:r>
            <a:r>
              <a:rPr lang="bg-BG" dirty="0" smtClean="0">
                <a:solidFill>
                  <a:srgbClr val="000099"/>
                </a:solidFill>
              </a:rPr>
              <a:t>– 343 бр.</a:t>
            </a:r>
            <a:endParaRPr lang="bg-BG" dirty="0">
              <a:solidFill>
                <a:srgbClr val="0000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 на кооперативите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България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3" y="3711536"/>
            <a:ext cx="2585267" cy="27073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028" y="1552654"/>
            <a:ext cx="69610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 smtClean="0">
                <a:solidFill>
                  <a:srgbClr val="000099"/>
                </a:solidFill>
              </a:rPr>
              <a:t>Сдружаване:</a:t>
            </a:r>
            <a:endParaRPr lang="en-US" sz="1400" dirty="0">
              <a:solidFill>
                <a:srgbClr val="000099"/>
              </a:solidFill>
            </a:endParaRPr>
          </a:p>
          <a:p>
            <a:endParaRPr lang="en-US" sz="1400" dirty="0" smtClean="0">
              <a:solidFill>
                <a:srgbClr val="000099"/>
              </a:solidFill>
            </a:endParaRPr>
          </a:p>
          <a:p>
            <a:endParaRPr lang="en-US" sz="1400" dirty="0">
              <a:solidFill>
                <a:srgbClr val="000099"/>
              </a:solidFill>
            </a:endParaRPr>
          </a:p>
          <a:p>
            <a:endParaRPr lang="bg-BG" sz="1400" dirty="0" smtClean="0">
              <a:solidFill>
                <a:srgbClr val="000099"/>
              </a:solidFill>
            </a:endParaRPr>
          </a:p>
          <a:p>
            <a:r>
              <a:rPr lang="ru-RU" sz="1400" dirty="0" smtClean="0">
                <a:solidFill>
                  <a:srgbClr val="000099"/>
                </a:solidFill>
              </a:rPr>
              <a:t>REScoops </a:t>
            </a:r>
            <a:r>
              <a:rPr lang="ru-RU" sz="1400" dirty="0">
                <a:solidFill>
                  <a:srgbClr val="000099"/>
                </a:solidFill>
              </a:rPr>
              <a:t>са енергийни </a:t>
            </a:r>
            <a:r>
              <a:rPr lang="ru-RU" sz="1400" dirty="0" smtClean="0">
                <a:solidFill>
                  <a:srgbClr val="000099"/>
                </a:solidFill>
              </a:rPr>
              <a:t>кооперативи</a:t>
            </a:r>
            <a:r>
              <a:rPr lang="en-US" sz="1400" dirty="0" smtClean="0">
                <a:solidFill>
                  <a:srgbClr val="000099"/>
                </a:solidFill>
              </a:rPr>
              <a:t> - </a:t>
            </a:r>
            <a:r>
              <a:rPr lang="ru-RU" sz="1400" dirty="0" smtClean="0">
                <a:solidFill>
                  <a:srgbClr val="000099"/>
                </a:solidFill>
              </a:rPr>
              <a:t>бизнес </a:t>
            </a:r>
            <a:r>
              <a:rPr lang="ru-RU" sz="1400" dirty="0">
                <a:solidFill>
                  <a:srgbClr val="000099"/>
                </a:solidFill>
              </a:rPr>
              <a:t>модел, при който гражданите съвместно притежават и участват в проекти за възобновяема енергия или енергийна ефективност.</a:t>
            </a:r>
            <a:endParaRPr lang="en-US" sz="1400" dirty="0" smtClean="0">
              <a:solidFill>
                <a:srgbClr val="000099"/>
              </a:solidFill>
            </a:endParaRPr>
          </a:p>
          <a:p>
            <a:r>
              <a:rPr lang="bg-BG" sz="1400" dirty="0">
                <a:solidFill>
                  <a:srgbClr val="000099"/>
                </a:solidFill>
              </a:rPr>
              <a:t>Организацията е регистрирана през 2013 г</a:t>
            </a:r>
            <a:r>
              <a:rPr lang="bg-BG" sz="1400" dirty="0" smtClean="0">
                <a:solidFill>
                  <a:srgbClr val="000099"/>
                </a:solidFill>
              </a:rPr>
              <a:t>.</a:t>
            </a:r>
            <a:endParaRPr lang="bg-BG" sz="1400" dirty="0">
              <a:solidFill>
                <a:srgbClr val="0000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Общности за възобновяема енергия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0" y="1060345"/>
            <a:ext cx="2276475" cy="552450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472" y="533402"/>
            <a:ext cx="1898759" cy="2791689"/>
          </a:xfrm>
          <a:prstGeom prst="rect">
            <a:avLst/>
          </a:prstGeom>
        </p:spPr>
      </p:pic>
      <p:pic>
        <p:nvPicPr>
          <p:cNvPr id="8" name="Picture 7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2920" y="3637322"/>
            <a:ext cx="1759861" cy="26063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36335" y="4049532"/>
            <a:ext cx="42672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99"/>
              </a:solidFill>
            </a:endParaRPr>
          </a:p>
          <a:p>
            <a:r>
              <a:rPr lang="bg-BG" sz="1400" dirty="0">
                <a:solidFill>
                  <a:srgbClr val="000099"/>
                </a:solidFill>
              </a:rPr>
              <a:t>2 250 кооператива, представляващи 1,5 милиона граждани на ЕС</a:t>
            </a:r>
          </a:p>
          <a:p>
            <a:endParaRPr lang="bg-BG" sz="1400" dirty="0">
              <a:solidFill>
                <a:srgbClr val="000099"/>
              </a:solidFill>
            </a:endParaRPr>
          </a:p>
          <a:p>
            <a:r>
              <a:rPr lang="bg-BG" sz="1400" dirty="0">
                <a:solidFill>
                  <a:srgbClr val="000099"/>
                </a:solidFill>
              </a:rPr>
              <a:t>Население на ЕС за 2023 г. (Евростат) – 448,4 милиона</a:t>
            </a:r>
            <a:endParaRPr lang="en-US" sz="1400" dirty="0">
              <a:solidFill>
                <a:srgbClr val="000099"/>
              </a:solidFill>
            </a:endParaRPr>
          </a:p>
          <a:p>
            <a:endParaRPr lang="en-US" sz="1400" dirty="0">
              <a:solidFill>
                <a:srgbClr val="000099"/>
              </a:solidFill>
            </a:endParaRPr>
          </a:p>
          <a:p>
            <a:r>
              <a:rPr lang="bg-BG" sz="1400" dirty="0">
                <a:solidFill>
                  <a:srgbClr val="000099"/>
                </a:solidFill>
              </a:rPr>
              <a:t>В енергийни кооперативи са обединени 0,33 % от населението</a:t>
            </a:r>
            <a:endParaRPr lang="en-US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68A10-5D88-45C9-9700-3440702FC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089" y="1578576"/>
            <a:ext cx="826511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 smtClean="0">
                <a:solidFill>
                  <a:srgbClr val="000099"/>
                </a:solidFill>
              </a:rPr>
              <a:t>Сдружаване – </a:t>
            </a:r>
            <a:r>
              <a:rPr lang="bg-BG" sz="1400" b="1" dirty="0" smtClean="0">
                <a:solidFill>
                  <a:srgbClr val="000099"/>
                </a:solidFill>
              </a:rPr>
              <a:t>Моделът Гюсинг Австрия</a:t>
            </a:r>
            <a:r>
              <a:rPr lang="bg-BG" sz="1400" dirty="0" smtClean="0">
                <a:solidFill>
                  <a:srgbClr val="000099"/>
                </a:solidFill>
              </a:rPr>
              <a:t>:</a:t>
            </a:r>
          </a:p>
          <a:p>
            <a:endParaRPr lang="en-US" sz="1400" dirty="0">
              <a:solidFill>
                <a:srgbClr val="000099"/>
              </a:solidFill>
            </a:endParaRPr>
          </a:p>
          <a:p>
            <a:r>
              <a:rPr lang="ru-RU" sz="1400" dirty="0" smtClean="0">
                <a:solidFill>
                  <a:srgbClr val="000099"/>
                </a:solidFill>
              </a:rPr>
              <a:t>Под </a:t>
            </a:r>
            <a:r>
              <a:rPr lang="ru-RU" sz="1400" dirty="0">
                <a:solidFill>
                  <a:srgbClr val="000099"/>
                </a:solidFill>
              </a:rPr>
              <a:t>ръководството на кмета Петер Вадаш, градът разработи енергийна концепция за независимо и устойчиво производство на енергия в началото на 90-те </a:t>
            </a:r>
            <a:r>
              <a:rPr lang="ru-RU" sz="1400" dirty="0" smtClean="0">
                <a:solidFill>
                  <a:srgbClr val="000099"/>
                </a:solidFill>
              </a:rPr>
              <a:t>години.</a:t>
            </a:r>
            <a:endParaRPr lang="ru-RU" sz="1400" dirty="0">
              <a:solidFill>
                <a:srgbClr val="000099"/>
              </a:solidFill>
            </a:endParaRPr>
          </a:p>
          <a:p>
            <a:endParaRPr lang="en-US" sz="1400" dirty="0" smtClean="0">
              <a:solidFill>
                <a:srgbClr val="000099"/>
              </a:solidFill>
            </a:endParaRPr>
          </a:p>
          <a:p>
            <a:r>
              <a:rPr lang="ru-RU" sz="1400" dirty="0" smtClean="0">
                <a:solidFill>
                  <a:srgbClr val="000099"/>
                </a:solidFill>
              </a:rPr>
              <a:t>Като </a:t>
            </a:r>
            <a:r>
              <a:rPr lang="ru-RU" sz="1400" dirty="0">
                <a:solidFill>
                  <a:srgbClr val="000099"/>
                </a:solidFill>
              </a:rPr>
              <a:t>мярка за икономическо развитие, Европейският център за възобновяема енергия Güssing </a:t>
            </a:r>
            <a:r>
              <a:rPr lang="bg-BG" sz="1400" dirty="0">
                <a:solidFill>
                  <a:srgbClr val="000099"/>
                </a:solidFill>
              </a:rPr>
              <a:t>е</a:t>
            </a:r>
            <a:r>
              <a:rPr lang="ru-RU" sz="1400" dirty="0" smtClean="0">
                <a:solidFill>
                  <a:srgbClr val="000099"/>
                </a:solidFill>
              </a:rPr>
              <a:t> </a:t>
            </a:r>
            <a:r>
              <a:rPr lang="ru-RU" sz="1400" dirty="0">
                <a:solidFill>
                  <a:srgbClr val="000099"/>
                </a:solidFill>
              </a:rPr>
              <a:t>основан с финансиране от ЕС. </a:t>
            </a:r>
            <a:r>
              <a:rPr lang="ru-RU" sz="1400" dirty="0" smtClean="0">
                <a:solidFill>
                  <a:srgbClr val="000099"/>
                </a:solidFill>
              </a:rPr>
              <a:t>Има </a:t>
            </a:r>
            <a:r>
              <a:rPr lang="ru-RU" sz="1400" dirty="0">
                <a:solidFill>
                  <a:srgbClr val="000099"/>
                </a:solidFill>
              </a:rPr>
              <a:t>за цел да създаде работни места в региона и да забави изтичането на покупателна способност чрез внос на енергия. </a:t>
            </a:r>
            <a:r>
              <a:rPr lang="ru-RU" sz="1400" dirty="0" smtClean="0">
                <a:solidFill>
                  <a:srgbClr val="000099"/>
                </a:solidFill>
              </a:rPr>
              <a:t>Газификацията </a:t>
            </a:r>
            <a:r>
              <a:rPr lang="ru-RU" sz="1400" dirty="0">
                <a:solidFill>
                  <a:srgbClr val="000099"/>
                </a:solidFill>
              </a:rPr>
              <a:t>на дървесина направи възможно производството на електроенергия и топлина на стойност 20 милиона евро с помощта на възобновяеми енергийни </a:t>
            </a:r>
            <a:r>
              <a:rPr lang="ru-RU" sz="1400" dirty="0" smtClean="0">
                <a:solidFill>
                  <a:srgbClr val="000099"/>
                </a:solidFill>
              </a:rPr>
              <a:t>източници. </a:t>
            </a:r>
          </a:p>
          <a:p>
            <a:endParaRPr lang="ru-RU" sz="1400" dirty="0" smtClean="0">
              <a:solidFill>
                <a:srgbClr val="000099"/>
              </a:solidFill>
            </a:endParaRPr>
          </a:p>
          <a:p>
            <a:r>
              <a:rPr lang="ru-RU" sz="1400" dirty="0" smtClean="0">
                <a:solidFill>
                  <a:srgbClr val="000099"/>
                </a:solidFill>
              </a:rPr>
              <a:t>През </a:t>
            </a:r>
            <a:r>
              <a:rPr lang="ru-RU" sz="1400" dirty="0">
                <a:solidFill>
                  <a:srgbClr val="000099"/>
                </a:solidFill>
              </a:rPr>
              <a:t>2005 г. Гюсинг вече </a:t>
            </a:r>
            <a:r>
              <a:rPr lang="ru-RU" sz="1400" dirty="0" smtClean="0">
                <a:solidFill>
                  <a:srgbClr val="000099"/>
                </a:solidFill>
              </a:rPr>
              <a:t>генерира </a:t>
            </a:r>
            <a:r>
              <a:rPr lang="ru-RU" sz="1400" dirty="0">
                <a:solidFill>
                  <a:srgbClr val="000099"/>
                </a:solidFill>
              </a:rPr>
              <a:t>значително повече топлинна енергия (57,5 GWh) и електричество (14 GWh) от възобновяеми източници, отколкото </a:t>
            </a:r>
            <a:r>
              <a:rPr lang="ru-RU" sz="1400" dirty="0" smtClean="0">
                <a:solidFill>
                  <a:srgbClr val="000099"/>
                </a:solidFill>
              </a:rPr>
              <a:t>градът </a:t>
            </a:r>
            <a:r>
              <a:rPr lang="ru-RU" sz="1400" dirty="0">
                <a:solidFill>
                  <a:srgbClr val="000099"/>
                </a:solidFill>
              </a:rPr>
              <a:t>се </a:t>
            </a:r>
            <a:r>
              <a:rPr lang="ru-RU" sz="1400" dirty="0" smtClean="0">
                <a:solidFill>
                  <a:srgbClr val="000099"/>
                </a:solidFill>
              </a:rPr>
              <a:t>нуждае. </a:t>
            </a:r>
            <a:r>
              <a:rPr lang="ru-RU" sz="1400" dirty="0">
                <a:solidFill>
                  <a:srgbClr val="000099"/>
                </a:solidFill>
              </a:rPr>
              <a:t>Електроцентралата за газификация на дървесина в Гюсинг също включва тестово съоръжение, което произвежда биогориво, подобно на дизел, използвайки синтеза на Фишер-Тропш. </a:t>
            </a:r>
            <a:endParaRPr lang="ru-RU" sz="1400" dirty="0" smtClean="0">
              <a:solidFill>
                <a:srgbClr val="000099"/>
              </a:solidFill>
            </a:endParaRPr>
          </a:p>
          <a:p>
            <a:r>
              <a:rPr lang="ru-RU" sz="1400" dirty="0" smtClean="0">
                <a:solidFill>
                  <a:srgbClr val="000099"/>
                </a:solidFill>
              </a:rPr>
              <a:t>Електроцентралата </a:t>
            </a:r>
            <a:r>
              <a:rPr lang="ru-RU" sz="1400" dirty="0">
                <a:solidFill>
                  <a:srgbClr val="000099"/>
                </a:solidFill>
              </a:rPr>
              <a:t>фалира през 2013 </a:t>
            </a:r>
            <a:r>
              <a:rPr lang="ru-RU" sz="1400" dirty="0" smtClean="0">
                <a:solidFill>
                  <a:srgbClr val="000099"/>
                </a:solidFill>
              </a:rPr>
              <a:t>г. След </a:t>
            </a:r>
            <a:r>
              <a:rPr lang="ru-RU" sz="1400" dirty="0">
                <a:solidFill>
                  <a:srgbClr val="000099"/>
                </a:solidFill>
              </a:rPr>
              <a:t>спада в производството на биодизел, нивото на самозадоволяване на общността е само 51%. </a:t>
            </a:r>
            <a:endParaRPr lang="en-US" sz="1400" dirty="0" smtClean="0">
              <a:solidFill>
                <a:srgbClr val="000099"/>
              </a:solidFill>
            </a:endParaRPr>
          </a:p>
          <a:p>
            <a:endParaRPr lang="ru-RU" sz="1400" dirty="0" smtClean="0">
              <a:solidFill>
                <a:srgbClr val="000099"/>
              </a:solidFill>
            </a:endParaRPr>
          </a:p>
          <a:p>
            <a:r>
              <a:rPr lang="ru-RU" sz="1400" dirty="0" smtClean="0">
                <a:solidFill>
                  <a:srgbClr val="000099"/>
                </a:solidFill>
              </a:rPr>
              <a:t>Фотоволтаичната </a:t>
            </a:r>
            <a:r>
              <a:rPr lang="ru-RU" sz="1400" dirty="0">
                <a:solidFill>
                  <a:srgbClr val="000099"/>
                </a:solidFill>
              </a:rPr>
              <a:t>компания Blue Chip Energy Güssing </a:t>
            </a:r>
            <a:r>
              <a:rPr lang="ru-RU" sz="1400" dirty="0" smtClean="0">
                <a:solidFill>
                  <a:srgbClr val="000099"/>
                </a:solidFill>
              </a:rPr>
              <a:t>също </a:t>
            </a:r>
            <a:r>
              <a:rPr lang="ru-RU" sz="1400" dirty="0">
                <a:solidFill>
                  <a:srgbClr val="000099"/>
                </a:solidFill>
              </a:rPr>
              <a:t>фалира през 2011 </a:t>
            </a:r>
            <a:r>
              <a:rPr lang="ru-RU" sz="1400" dirty="0" smtClean="0">
                <a:solidFill>
                  <a:srgbClr val="000099"/>
                </a:solidFill>
              </a:rPr>
              <a:t>г.</a:t>
            </a:r>
            <a:endParaRPr lang="bg-BG" sz="1400" dirty="0" smtClean="0">
              <a:solidFill>
                <a:srgbClr val="0000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Примери за 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бщности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възобновяема енергия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2" name="Picture 1" descr="Österreich Karte Land - Kostenloses Bild auf Pixabay -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44" y="-230035"/>
            <a:ext cx="3138055" cy="31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ЕЕ">
  <a:themeElements>
    <a:clrScheme name="АЕЕ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АЕ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ЕЕ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ЕЕ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ЕЕ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АЕЕ">
  <a:themeElements>
    <a:clrScheme name="АЕЕ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АЕ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ЕЕ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ЕЕ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ЕЕ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АЕЕ">
  <a:themeElements>
    <a:clrScheme name="АЕЕ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АЕ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ЕЕ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ЕЕ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ЕЕ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ЕЕ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1251</Words>
  <Application>Microsoft Office PowerPoint</Application>
  <PresentationFormat>On-screen Show (4:3)</PresentationFormat>
  <Paragraphs>164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맑은 고딕</vt:lpstr>
      <vt:lpstr>Arial</vt:lpstr>
      <vt:lpstr>Calibri</vt:lpstr>
      <vt:lpstr>Fira Sans</vt:lpstr>
      <vt:lpstr>Fira Sans Extra Condensed</vt:lpstr>
      <vt:lpstr>Fira Sans Extra Condensed Medium</vt:lpstr>
      <vt:lpstr>Fira Sans Extra Condensed SemiBold</vt:lpstr>
      <vt:lpstr>Fira Sans Medium</vt:lpstr>
      <vt:lpstr>Fira Sans SemiBold</vt:lpstr>
      <vt:lpstr>Garamond</vt:lpstr>
      <vt:lpstr>Noto Sans</vt:lpstr>
      <vt:lpstr>Roboto</vt:lpstr>
      <vt:lpstr>Verdana</vt:lpstr>
      <vt:lpstr>Wingdings</vt:lpstr>
      <vt:lpstr>АЕЕ</vt:lpstr>
      <vt:lpstr>1_АЕЕ</vt:lpstr>
      <vt:lpstr>6_АЕЕ</vt:lpstr>
      <vt:lpstr>PowerPoint Presentation</vt:lpstr>
      <vt:lpstr>Закон за енергията от възобновяеми източници ДВ бр. 86 от 13.10.2023 г.</vt:lpstr>
      <vt:lpstr>Общности за възобновяема енергия</vt:lpstr>
      <vt:lpstr>Общности за възобновяема енергия</vt:lpstr>
      <vt:lpstr>Идентифицирани в анализа пречки пред общностите за възобновяема енергия (1)    </vt:lpstr>
      <vt:lpstr>Идентифицирани в анализа пречки пред общностите за възобновяема енергия (2)    </vt:lpstr>
      <vt:lpstr>Статистика на кооперативите в България     </vt:lpstr>
      <vt:lpstr>Общности за възобновяема енергия     </vt:lpstr>
      <vt:lpstr>Примери за общности за възобновяема енергия     </vt:lpstr>
      <vt:lpstr>Общности за възобновяема енергия     </vt:lpstr>
      <vt:lpstr>Какво още е необходимо за общности за възобновяема енергия?     </vt:lpstr>
      <vt:lpstr>Общности за възобновяема енергия - перспективи в България      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Kulevski</dc:creator>
  <cp:lastModifiedBy> </cp:lastModifiedBy>
  <cp:revision>354</cp:revision>
  <dcterms:created xsi:type="dcterms:W3CDTF">2019-08-18T11:31:25Z</dcterms:created>
  <dcterms:modified xsi:type="dcterms:W3CDTF">2024-07-17T12:01:24Z</dcterms:modified>
</cp:coreProperties>
</file>