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8" r:id="rId3"/>
    <p:sldMasterId id="2147483671"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embeddedFontLst>
    <p:embeddedFont>
      <p:font typeface="Verdana" panose="020B0604030504040204" pitchFamily="34" charset="0"/>
      <p:regular r:id="rId22"/>
      <p:bold r:id="rId23"/>
      <p:italic r:id="rId24"/>
      <p:boldItalic r:id="rId25"/>
    </p:embeddedFont>
    <p:embeddedFont>
      <p:font typeface="Gill Sans" panose="020B0604020202020204" charset="0"/>
      <p:regular r:id="rId26"/>
      <p:bold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SBazY4EATVH8EeKPf6WoqYdg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de-DE"/>
              <a:t>Инструмент 1 (Експертни познания): Инициатор на CEP се нуждае от подкрепа, докато създава юридическо лице за функционирането на енергийна общност. Центърът за услуги ще води през процеса, ще обяснява потенциални решения, ще подпомага процеса на вземане на решения, ще предоставя шаблони за договори и ще свързва изпълнителни органи.</a:t>
            </a:r>
            <a:endParaRPr/>
          </a:p>
          <a:p>
            <a:pPr marL="0" lvl="0" indent="0" algn="l" rtl="0">
              <a:lnSpc>
                <a:spcPct val="100000"/>
              </a:lnSpc>
              <a:spcBef>
                <a:spcPts val="0"/>
              </a:spcBef>
              <a:spcAft>
                <a:spcPts val="0"/>
              </a:spcAft>
              <a:buClr>
                <a:schemeClr val="dk1"/>
              </a:buClr>
              <a:buSzPts val="1200"/>
              <a:buFont typeface="Calibri"/>
              <a:buNone/>
            </a:pPr>
            <a:r>
              <a:rPr lang="de-DE"/>
              <a:t>Инструмент 2 (Усилвател): Инициаторите на CEP се свързват с местния сервизен център, търсейки помощ за намиране на инвеститори. Центърът за услуги ще започне информационна сесия, за да информира и привлече повече хора да участват в инвестицията, като очертае рисковете и приходите.</a:t>
            </a:r>
            <a:endParaRPr/>
          </a:p>
          <a:p>
            <a:pPr marL="0" lvl="0" indent="0" algn="l" rtl="0">
              <a:lnSpc>
                <a:spcPct val="100000"/>
              </a:lnSpc>
              <a:spcBef>
                <a:spcPts val="0"/>
              </a:spcBef>
              <a:spcAft>
                <a:spcPts val="0"/>
              </a:spcAft>
              <a:buClr>
                <a:schemeClr val="dk1"/>
              </a:buClr>
              <a:buSzPts val="1200"/>
              <a:buFont typeface="Calibri"/>
              <a:buNone/>
            </a:pPr>
            <a:r>
              <a:rPr lang="de-DE"/>
              <a:t>Инструмент 3 (Анализ): Съществуваща енергийна общност се интересува от инвестиране в обществена батерия за увеличаване на автономността на фотоволтаична инсталация. Сервизният център предоставя технико-икономически анализ и подпомага процеса на вземане на решения.</a:t>
            </a:r>
            <a:endParaRPr/>
          </a:p>
          <a:p>
            <a:pPr marL="0" lvl="0" indent="0" algn="l" rtl="0">
              <a:lnSpc>
                <a:spcPct val="100000"/>
              </a:lnSpc>
              <a:spcBef>
                <a:spcPts val="0"/>
              </a:spcBef>
              <a:spcAft>
                <a:spcPts val="0"/>
              </a:spcAft>
              <a:buClr>
                <a:schemeClr val="dk1"/>
              </a:buClr>
              <a:buSzPts val="1200"/>
              <a:buFont typeface="Calibri"/>
              <a:buNone/>
            </a:pPr>
            <a:r>
              <a:rPr lang="de-DE"/>
              <a:t>Инструмент 4 (карта на мрежата): Инициаторът на CEP трябва да знае структурата на електрическа подмрежа, за да разбере географските ограничения за една енергийна общност. Центърът за услуги (в комбинация с доставчика на мрежа) ще предостави инструмент за търсене на ID на електрическата подстанция, за да съответства на заинтересованите участници.</a:t>
            </a:r>
            <a:endParaRPr/>
          </a:p>
          <a:p>
            <a:pPr marL="0" lvl="0" indent="0" algn="l" rtl="0">
              <a:lnSpc>
                <a:spcPct val="100000"/>
              </a:lnSpc>
              <a:spcBef>
                <a:spcPts val="0"/>
              </a:spcBef>
              <a:spcAft>
                <a:spcPts val="0"/>
              </a:spcAft>
              <a:buClr>
                <a:schemeClr val="dk1"/>
              </a:buClr>
              <a:buSzPts val="1200"/>
              <a:buFont typeface="Calibri"/>
              <a:buNone/>
            </a:pPr>
            <a:r>
              <a:rPr lang="de-DE"/>
              <a:t>Инструмент 5 (Катализатор): Гражданите планират да инвестират в PV, но не са сигурни относно съществуващите правителствени стимули. Те се свързват с OSS, който поддържа процеса на кандидатстване за грантове/заеми.</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de-DE" dirty="0"/>
              <a:t>Инструмент 1 (Експертни познания): Инициатор на CEP се нуждае от подкрепа, докато създава юридическо лице за функционирането на енергийна общност. Центърът за услуги ще води през процеса, ще обяснява потенциални решения, ще подпомага процеса на вземане на решения, ще предоставя шаблони за договори и ще свързва изпълнителни органи.</a:t>
            </a:r>
            <a:endParaRPr dirty="0"/>
          </a:p>
          <a:p>
            <a:pPr marL="0" lvl="0" indent="0" algn="l" rtl="0">
              <a:lnSpc>
                <a:spcPct val="100000"/>
              </a:lnSpc>
              <a:spcBef>
                <a:spcPts val="0"/>
              </a:spcBef>
              <a:spcAft>
                <a:spcPts val="0"/>
              </a:spcAft>
              <a:buClr>
                <a:schemeClr val="dk1"/>
              </a:buClr>
              <a:buSzPts val="1200"/>
              <a:buFont typeface="Calibri"/>
              <a:buNone/>
            </a:pPr>
            <a:r>
              <a:rPr lang="de-DE" dirty="0"/>
              <a:t>Инструмент 2 (Усилвател): Инициаторите на CEP се свързват с местния сервизен център, търсейки помощ за намиране на инвеститори. Центърът за услуги ще започне информационна сесия, за да информира и привлече повече хора да участват в инвестицията, като очертае рисковете и приходите.</a:t>
            </a:r>
            <a:endParaRPr dirty="0"/>
          </a:p>
          <a:p>
            <a:pPr marL="0" lvl="0" indent="0" algn="l" rtl="0">
              <a:lnSpc>
                <a:spcPct val="100000"/>
              </a:lnSpc>
              <a:spcBef>
                <a:spcPts val="0"/>
              </a:spcBef>
              <a:spcAft>
                <a:spcPts val="0"/>
              </a:spcAft>
              <a:buClr>
                <a:schemeClr val="dk1"/>
              </a:buClr>
              <a:buSzPts val="1200"/>
              <a:buFont typeface="Calibri"/>
              <a:buNone/>
            </a:pPr>
            <a:r>
              <a:rPr lang="de-DE" dirty="0"/>
              <a:t>Инструмент 3 (Анализ): Съществуваща енергийна общност се интересува от инвестиране в обществена батерия за увеличаване на автономността на фотоволтаична инсталация. Сервизният център предоставя технико-икономически анализ и подпомага процеса на вземане на решения.</a:t>
            </a:r>
            <a:endParaRPr dirty="0"/>
          </a:p>
          <a:p>
            <a:pPr marL="0" lvl="0" indent="0" algn="l" rtl="0">
              <a:lnSpc>
                <a:spcPct val="100000"/>
              </a:lnSpc>
              <a:spcBef>
                <a:spcPts val="0"/>
              </a:spcBef>
              <a:spcAft>
                <a:spcPts val="0"/>
              </a:spcAft>
              <a:buClr>
                <a:schemeClr val="dk1"/>
              </a:buClr>
              <a:buSzPts val="1200"/>
              <a:buFont typeface="Calibri"/>
              <a:buNone/>
            </a:pPr>
            <a:r>
              <a:rPr lang="de-DE" dirty="0"/>
              <a:t>Инструмент 4 (карта на мрежата): Инициаторът на CEP трябва да знае структурата на електрическа подмрежа, за да разбере географските ограничения за една енергийна общност. Центърът за услуги (в комбинация с доставчика на мрежа) ще предостави инструмент за търсене на ID на електрическата подстанция, за да съответства на заинтересованите участници.</a:t>
            </a:r>
            <a:endParaRPr dirty="0"/>
          </a:p>
          <a:p>
            <a:pPr marL="0" lvl="0" indent="0" algn="l" rtl="0">
              <a:lnSpc>
                <a:spcPct val="100000"/>
              </a:lnSpc>
              <a:spcBef>
                <a:spcPts val="0"/>
              </a:spcBef>
              <a:spcAft>
                <a:spcPts val="0"/>
              </a:spcAft>
              <a:buClr>
                <a:schemeClr val="dk1"/>
              </a:buClr>
              <a:buSzPts val="1200"/>
              <a:buFont typeface="Calibri"/>
              <a:buNone/>
            </a:pPr>
            <a:r>
              <a:rPr lang="de-DE" dirty="0"/>
              <a:t>Инструмент 5 (Катализатор): Гражданите планират да инвестират в PV, но не са сигурни относно съществуващите правителствени стимули. Те се свързват с OSS, който поддържа процеса на кандидатстване за грантове/заеми.</a:t>
            </a:r>
            <a:endParaRPr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78491a246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78491a246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278491a246a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Проблем: Инициатори на ЕО са предимно лица, на които им липсват знания, опит и инструменти, което ги възпира да реализират идеите си. Инициаторите се нуждаят от насоки, за да направят правилните стъпки и да вземат сложни решения. </a:t>
            </a:r>
            <a:endParaRPr/>
          </a:p>
          <a:p>
            <a:pPr marL="457200" marR="0" lvl="0" indent="-228600" algn="l" rtl="0">
              <a:lnSpc>
                <a:spcPct val="100000"/>
              </a:lnSpc>
              <a:spcBef>
                <a:spcPts val="0"/>
              </a:spcBef>
              <a:spcAft>
                <a:spcPts val="0"/>
              </a:spcAft>
              <a:buSzPts val="1400"/>
              <a:buNone/>
            </a:pPr>
            <a:r>
              <a:rPr lang="de-DE"/>
              <a:t>Методология: </a:t>
            </a:r>
            <a:r>
              <a:rPr lang="de-DE" sz="1200">
                <a:latin typeface="Calibri"/>
                <a:ea typeface="Calibri"/>
                <a:cs typeface="Calibri"/>
                <a:sym typeface="Calibri"/>
              </a:rPr>
              <a:t>Вече съществуват или се разработват платформи, които обединяват помощни инструменти за ЕО и ГЕО. Повечето от тези инструменти обаче са от информативен тип и са преудставени като общи насоки под формата на писмен текст. Наръчникът ще отразява регионалните специфики, ще съчетава различни инструменти и ще предлага решения за преодоляване на оперативните пречки пред инициаторите на проекти. </a:t>
            </a:r>
            <a:endParaRPr/>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de-DE"/>
              <a:t>- Съществуваща енергийна общност се бори с процеса на месечно таксуване. Това ограничава растежа на ЕК. OSS може да предостави инструменти за автоматизиране на месечния клиринг и позволява по-нататъшен растеж, както и нови инвестиции.</a:t>
            </a:r>
            <a:endParaRPr/>
          </a:p>
          <a:p>
            <a:pPr marL="0" lvl="0" indent="0" algn="l" rtl="0">
              <a:lnSpc>
                <a:spcPct val="100000"/>
              </a:lnSpc>
              <a:spcBef>
                <a:spcPts val="0"/>
              </a:spcBef>
              <a:spcAft>
                <a:spcPts val="0"/>
              </a:spcAft>
              <a:buClr>
                <a:schemeClr val="dk1"/>
              </a:buClr>
              <a:buSzPts val="1200"/>
              <a:buFont typeface="Calibri"/>
              <a:buNone/>
            </a:pPr>
            <a:r>
              <a:rPr lang="de-DE"/>
              <a:t>- Една община би искала да инсталира голяма PV на покрива на кметството. Въпреки това, липсата както на ноу-хау, така и на ресурси за изпълнение на проекта възпрепятства реализацията му. OSS може да подкрепи общината в процеса на реализиране на проекта на място. OSS ще подпомогне изясняването на проектната идея чрез предоставяне на техническа и правна помощ. OSS ще преведе инициатора през съответните стъпки, ще организира срещи с жителите и ще подпомогне процеса на упълномощаване на технологични фирми. В резултат на това OSS се превръща в централна точка за CEP, свързвайки заинтересованите страни и катализирайки инвестиционните решения.</a:t>
            </a:r>
            <a:endParaRPr/>
          </a:p>
          <a:p>
            <a:pPr marL="0" lvl="0" indent="0" algn="l" rtl="0">
              <a:lnSpc>
                <a:spcPct val="100000"/>
              </a:lnSpc>
              <a:spcBef>
                <a:spcPts val="0"/>
              </a:spcBef>
              <a:spcAft>
                <a:spcPts val="0"/>
              </a:spcAft>
              <a:buClr>
                <a:schemeClr val="dk1"/>
              </a:buClr>
              <a:buSzPts val="1200"/>
              <a:buFont typeface="Calibri"/>
              <a:buNone/>
            </a:pPr>
            <a:r>
              <a:rPr lang="de-DE"/>
              <a:t>- Собственикът на промишлен сграден комплекс обмисля инсталиране на фотоволтаична инсталация. Очаква се сътрудничество със съществуваща близка енергийна общност. Не е ясно обаче как трябва да изглежда сътрудничеството: има ли законово право операторът на централата да стане член на ЕК (големите компании обикновено са изключени)? По-добре ли е фотоволтаичната централа да бъде отдадена под наем на енергийната общност? ЕК вече е в контакт с местния OSS. OSS може да предостави насоки за процеса на вземане на решения.</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3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5"/>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86"/>
        <p:cNvGrpSpPr/>
        <p:nvPr/>
      </p:nvGrpSpPr>
      <p:grpSpPr>
        <a:xfrm>
          <a:off x="0" y="0"/>
          <a:ext cx="0" cy="0"/>
          <a:chOff x="0" y="0"/>
          <a:chExt cx="0" cy="0"/>
        </a:xfrm>
      </p:grpSpPr>
      <p:sp>
        <p:nvSpPr>
          <p:cNvPr id="87" name="Google Shape;87;p39"/>
          <p:cNvSpPr txBox="1">
            <a:spLocks noGrp="1"/>
          </p:cNvSpPr>
          <p:nvPr>
            <p:ph type="sldNum" idx="12"/>
          </p:nvPr>
        </p:nvSpPr>
        <p:spPr>
          <a:xfrm>
            <a:off x="11296607" y="6217627"/>
            <a:ext cx="731602" cy="524801"/>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8"/>
        <p:cNvGrpSpPr/>
        <p:nvPr/>
      </p:nvGrpSpPr>
      <p:grpSpPr>
        <a:xfrm>
          <a:off x="0" y="0"/>
          <a:ext cx="0" cy="0"/>
          <a:chOff x="0" y="0"/>
          <a:chExt cx="0" cy="0"/>
        </a:xfrm>
      </p:grpSpPr>
      <p:sp>
        <p:nvSpPr>
          <p:cNvPr id="89" name="Google Shape;89;p49"/>
          <p:cNvSpPr txBox="1">
            <a:spLocks noGrp="1"/>
          </p:cNvSpPr>
          <p:nvPr>
            <p:ph type="subTitle" idx="1"/>
          </p:nvPr>
        </p:nvSpPr>
        <p:spPr>
          <a:xfrm>
            <a:off x="1524003" y="3602041"/>
            <a:ext cx="9144000" cy="1655704"/>
          </a:xfrm>
          <a:prstGeom prst="rect">
            <a:avLst/>
          </a:prstGeom>
          <a:noFill/>
          <a:ln>
            <a:noFill/>
          </a:ln>
        </p:spPr>
        <p:txBody>
          <a:bodyPr spcFirstLastPara="1" wrap="square" lIns="91400" tIns="45700" rIns="91400" bIns="45700" anchor="t" anchorCtr="1">
            <a:normAutofit/>
          </a:bodyPr>
          <a:lstStyle>
            <a:lvl1pPr lvl="0" algn="ctr">
              <a:lnSpc>
                <a:spcPct val="90000"/>
              </a:lnSpc>
              <a:spcBef>
                <a:spcPts val="1000"/>
              </a:spcBef>
              <a:spcAft>
                <a:spcPts val="0"/>
              </a:spcAft>
              <a:buSzPts val="2800"/>
              <a:buNone/>
              <a:defRPr sz="2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90" name="Google Shape;90;p49"/>
          <p:cNvSpPr txBox="1">
            <a:spLocks noGrp="1"/>
          </p:cNvSpPr>
          <p:nvPr>
            <p:ph type="dt" idx="10"/>
          </p:nvPr>
        </p:nvSpPr>
        <p:spPr>
          <a:xfrm>
            <a:off x="457200" y="6517495"/>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FFFFFF"/>
              </a:buClr>
              <a:buSzPts val="12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9"/>
          <p:cNvSpPr txBox="1">
            <a:spLocks noGrp="1"/>
          </p:cNvSpPr>
          <p:nvPr>
            <p:ph type="ftr" idx="11"/>
          </p:nvPr>
        </p:nvSpPr>
        <p:spPr>
          <a:xfrm>
            <a:off x="4038603" y="6517495"/>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FFFFFF"/>
              </a:buClr>
              <a:buSzPts val="12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9"/>
          <p:cNvSpPr txBox="1">
            <a:spLocks noGrp="1"/>
          </p:cNvSpPr>
          <p:nvPr>
            <p:ph type="sldNum" idx="12"/>
          </p:nvPr>
        </p:nvSpPr>
        <p:spPr>
          <a:xfrm>
            <a:off x="9367058" y="6498302"/>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93" name="Google Shape;93;p49"/>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50"/>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0"/>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
        <p:nvSpPr>
          <p:cNvPr id="97" name="Google Shape;97;p50"/>
          <p:cNvSpPr txBox="1"/>
          <p:nvPr/>
        </p:nvSpPr>
        <p:spPr>
          <a:xfrm>
            <a:off x="3520869" y="3013496"/>
            <a:ext cx="5150403" cy="1015797"/>
          </a:xfrm>
          <a:prstGeom prst="rect">
            <a:avLst/>
          </a:prstGeom>
          <a:noFill/>
          <a:ln>
            <a:noFill/>
          </a:ln>
        </p:spPr>
        <p:txBody>
          <a:bodyPr spcFirstLastPara="1" wrap="square" lIns="91400" tIns="45700" rIns="91400" bIns="45700" anchor="t" anchorCtr="1">
            <a:spAutoFit/>
          </a:bodyPr>
          <a:lstStyle/>
          <a:p>
            <a:pPr marL="0" marR="0" lvl="0" indent="0" algn="ctr" rtl="0">
              <a:lnSpc>
                <a:spcPct val="100000"/>
              </a:lnSpc>
              <a:spcBef>
                <a:spcPts val="0"/>
              </a:spcBef>
              <a:spcAft>
                <a:spcPts val="0"/>
              </a:spcAft>
              <a:buClr>
                <a:srgbClr val="000000"/>
              </a:buClr>
              <a:buSzPts val="6000"/>
              <a:buFont typeface="Arial"/>
              <a:buNone/>
            </a:pPr>
            <a:r>
              <a:rPr lang="de-DE" sz="6000" b="0" i="0" u="none" strike="noStrike" cap="none">
                <a:solidFill>
                  <a:srgbClr val="000000"/>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pic>
        <p:nvPicPr>
          <p:cNvPr id="98" name="Google Shape;98;p50"/>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99"/>
        <p:cNvGrpSpPr/>
        <p:nvPr/>
      </p:nvGrpSpPr>
      <p:grpSpPr>
        <a:xfrm>
          <a:off x="0" y="0"/>
          <a:ext cx="0" cy="0"/>
          <a:chOff x="0" y="0"/>
          <a:chExt cx="0" cy="0"/>
        </a:xfrm>
      </p:grpSpPr>
      <p:sp>
        <p:nvSpPr>
          <p:cNvPr id="100" name="Google Shape;100;p51"/>
          <p:cNvSpPr txBox="1">
            <a:spLocks noGrp="1"/>
          </p:cNvSpPr>
          <p:nvPr>
            <p:ph type="body" idx="1"/>
          </p:nvPr>
        </p:nvSpPr>
        <p:spPr>
          <a:xfrm>
            <a:off x="415603" y="1536630"/>
            <a:ext cx="11360697" cy="4555202"/>
          </a:xfrm>
          <a:prstGeom prst="rect">
            <a:avLst/>
          </a:prstGeom>
          <a:noFill/>
          <a:ln>
            <a:noFill/>
          </a:ln>
        </p:spPr>
        <p:txBody>
          <a:bodyPr spcFirstLastPara="1" wrap="square" lIns="91400" tIns="45700" rIns="91400" bIns="45700" anchor="t" anchorCtr="0">
            <a:norm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1"/>
          <p:cNvSpPr txBox="1">
            <a:spLocks noGrp="1"/>
          </p:cNvSpPr>
          <p:nvPr>
            <p:ph type="sldNum" idx="12"/>
          </p:nvPr>
        </p:nvSpPr>
        <p:spPr>
          <a:xfrm>
            <a:off x="11296607" y="6217618"/>
            <a:ext cx="731702" cy="5247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enutzerdefiniertes Layout">
  <p:cSld name="1_Benutzerdefiniertes Layout">
    <p:spTree>
      <p:nvGrpSpPr>
        <p:cNvPr id="1" name="Shape 102"/>
        <p:cNvGrpSpPr/>
        <p:nvPr/>
      </p:nvGrpSpPr>
      <p:grpSpPr>
        <a:xfrm>
          <a:off x="0" y="0"/>
          <a:ext cx="0" cy="0"/>
          <a:chOff x="0" y="0"/>
          <a:chExt cx="0" cy="0"/>
        </a:xfrm>
      </p:grpSpPr>
      <p:sp>
        <p:nvSpPr>
          <p:cNvPr id="103" name="Google Shape;103;p52"/>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2"/>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
        <p:nvSpPr>
          <p:cNvPr id="105" name="Google Shape;105;p52"/>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enutzerdefiniertes Layout">
  <p:cSld name="Benutzerdefiniertes Layout">
    <p:spTree>
      <p:nvGrpSpPr>
        <p:cNvPr id="1" name="Shape 106"/>
        <p:cNvGrpSpPr/>
        <p:nvPr/>
      </p:nvGrpSpPr>
      <p:grpSpPr>
        <a:xfrm>
          <a:off x="0" y="0"/>
          <a:ext cx="0" cy="0"/>
          <a:chOff x="0" y="0"/>
          <a:chExt cx="0" cy="0"/>
        </a:xfrm>
      </p:grpSpPr>
      <p:sp>
        <p:nvSpPr>
          <p:cNvPr id="107" name="Google Shape;107;p53"/>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3"/>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
        <p:nvSpPr>
          <p:cNvPr id="110" name="Google Shape;110;p53"/>
          <p:cNvSpPr txBox="1">
            <a:spLocks noGrp="1"/>
          </p:cNvSpPr>
          <p:nvPr>
            <p:ph type="body" idx="1"/>
          </p:nvPr>
        </p:nvSpPr>
        <p:spPr>
          <a:xfrm>
            <a:off x="4738256" y="1313407"/>
            <a:ext cx="7165503" cy="5078998"/>
          </a:xfrm>
          <a:prstGeom prst="rect">
            <a:avLst/>
          </a:prstGeom>
          <a:noFill/>
          <a:ln>
            <a:noFill/>
          </a:ln>
        </p:spPr>
        <p:txBody>
          <a:bodyPr spcFirstLastPara="1" wrap="square" lIns="91400" tIns="45700" rIns="91400" bIns="45700" anchor="t" anchorCtr="0">
            <a:normAutofit/>
          </a:bodyPr>
          <a:lstStyle>
            <a:lvl1pPr marL="457200" lvl="0" indent="-406400" algn="l">
              <a:lnSpc>
                <a:spcPct val="90000"/>
              </a:lnSpc>
              <a:spcBef>
                <a:spcPts val="1000"/>
              </a:spcBef>
              <a:spcAft>
                <a:spcPts val="0"/>
              </a:spcAft>
              <a:buSzPts val="2800"/>
              <a:buFont typeface="Calibri"/>
              <a:buAutoNum type="arabicPeriod"/>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1" name="Google Shape;111;p53"/>
          <p:cNvCxnSpPr/>
          <p:nvPr/>
        </p:nvCxnSpPr>
        <p:spPr>
          <a:xfrm>
            <a:off x="262743" y="1178771"/>
            <a:ext cx="1933508" cy="0"/>
          </a:xfrm>
          <a:prstGeom prst="straightConnector1">
            <a:avLst/>
          </a:prstGeom>
          <a:noFill/>
          <a:ln w="12700" cap="flat" cmpd="sng">
            <a:solidFill>
              <a:srgbClr val="000000"/>
            </a:solidFill>
            <a:prstDash val="solid"/>
            <a:miter lim="8000"/>
            <a:headEnd type="none" w="sm" len="sm"/>
            <a:tailEnd type="none" w="sm" len="sm"/>
          </a:ln>
        </p:spPr>
      </p:cxnSp>
      <p:pic>
        <p:nvPicPr>
          <p:cNvPr id="112" name="Google Shape;112;p53"/>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13"/>
        <p:cNvGrpSpPr/>
        <p:nvPr/>
      </p:nvGrpSpPr>
      <p:grpSpPr>
        <a:xfrm>
          <a:off x="0" y="0"/>
          <a:ext cx="0" cy="0"/>
          <a:chOff x="0" y="0"/>
          <a:chExt cx="0" cy="0"/>
        </a:xfrm>
      </p:grpSpPr>
      <p:sp>
        <p:nvSpPr>
          <p:cNvPr id="114" name="Google Shape;114;p54"/>
          <p:cNvSpPr txBox="1">
            <a:spLocks noGrp="1"/>
          </p:cNvSpPr>
          <p:nvPr>
            <p:ph type="body" idx="1"/>
          </p:nvPr>
        </p:nvSpPr>
        <p:spPr>
          <a:xfrm>
            <a:off x="831847" y="4589465"/>
            <a:ext cx="10515600" cy="1500301"/>
          </a:xfrm>
          <a:prstGeom prst="rect">
            <a:avLst/>
          </a:prstGeom>
          <a:noFill/>
          <a:ln>
            <a:noFill/>
          </a:ln>
        </p:spPr>
        <p:txBody>
          <a:bodyPr spcFirstLastPara="1" wrap="square" lIns="91400" tIns="45700" rIns="91400" bIns="45700" anchor="t" anchorCtr="0">
            <a:normAutofit/>
          </a:bodyPr>
          <a:lstStyle>
            <a:lvl1pPr marL="457200" lvl="0" indent="-228600" algn="l">
              <a:lnSpc>
                <a:spcPct val="90000"/>
              </a:lnSpc>
              <a:spcBef>
                <a:spcPts val="1000"/>
              </a:spcBef>
              <a:spcAft>
                <a:spcPts val="0"/>
              </a:spcAft>
              <a:buSzPts val="2800"/>
              <a:buNone/>
              <a:defRPr sz="2400">
                <a:solidFill>
                  <a:srgbClr val="888888"/>
                </a:solidFil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4"/>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4"/>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4"/>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118" name="Google Shape;118;p54"/>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19"/>
        <p:cNvGrpSpPr/>
        <p:nvPr/>
      </p:nvGrpSpPr>
      <p:grpSpPr>
        <a:xfrm>
          <a:off x="0" y="0"/>
          <a:ext cx="0" cy="0"/>
          <a:chOff x="0" y="0"/>
          <a:chExt cx="0" cy="0"/>
        </a:xfrm>
      </p:grpSpPr>
      <p:sp>
        <p:nvSpPr>
          <p:cNvPr id="120" name="Google Shape;120;p55"/>
          <p:cNvSpPr txBox="1">
            <a:spLocks noGrp="1"/>
          </p:cNvSpPr>
          <p:nvPr>
            <p:ph type="body" idx="1"/>
          </p:nvPr>
        </p:nvSpPr>
        <p:spPr>
          <a:xfrm>
            <a:off x="838203" y="1825627"/>
            <a:ext cx="5181603" cy="4351199"/>
          </a:xfrm>
          <a:prstGeom prst="rect">
            <a:avLst/>
          </a:prstGeom>
          <a:noFill/>
          <a:ln>
            <a:noFill/>
          </a:ln>
        </p:spPr>
        <p:txBody>
          <a:bodyPr spcFirstLastPara="1" wrap="square" lIns="91400" tIns="45700" rIns="9140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5"/>
          <p:cNvSpPr txBox="1">
            <a:spLocks noGrp="1"/>
          </p:cNvSpPr>
          <p:nvPr>
            <p:ph type="body" idx="2"/>
          </p:nvPr>
        </p:nvSpPr>
        <p:spPr>
          <a:xfrm>
            <a:off x="6172200" y="1825627"/>
            <a:ext cx="5181603" cy="4351199"/>
          </a:xfrm>
          <a:prstGeom prst="rect">
            <a:avLst/>
          </a:prstGeom>
          <a:noFill/>
          <a:ln>
            <a:noFill/>
          </a:ln>
        </p:spPr>
        <p:txBody>
          <a:bodyPr spcFirstLastPara="1" wrap="square" lIns="91400" tIns="45700" rIns="9140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5"/>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5"/>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5"/>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cxnSp>
        <p:nvCxnSpPr>
          <p:cNvPr id="125" name="Google Shape;125;p55"/>
          <p:cNvCxnSpPr/>
          <p:nvPr/>
        </p:nvCxnSpPr>
        <p:spPr>
          <a:xfrm>
            <a:off x="262743" y="1178771"/>
            <a:ext cx="1933508" cy="0"/>
          </a:xfrm>
          <a:prstGeom prst="straightConnector1">
            <a:avLst/>
          </a:prstGeom>
          <a:noFill/>
          <a:ln w="12700" cap="flat" cmpd="sng">
            <a:solidFill>
              <a:srgbClr val="000000"/>
            </a:solidFill>
            <a:prstDash val="solid"/>
            <a:miter lim="8000"/>
            <a:headEnd type="none" w="sm" len="sm"/>
            <a:tailEnd type="none" w="sm" len="sm"/>
          </a:ln>
        </p:spPr>
      </p:cxnSp>
      <p:pic>
        <p:nvPicPr>
          <p:cNvPr id="126" name="Google Shape;126;p55"/>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127"/>
        <p:cNvGrpSpPr/>
        <p:nvPr/>
      </p:nvGrpSpPr>
      <p:grpSpPr>
        <a:xfrm>
          <a:off x="0" y="0"/>
          <a:ext cx="0" cy="0"/>
          <a:chOff x="0" y="0"/>
          <a:chExt cx="0" cy="0"/>
        </a:xfrm>
      </p:grpSpPr>
      <p:sp>
        <p:nvSpPr>
          <p:cNvPr id="128" name="Google Shape;128;p56"/>
          <p:cNvSpPr txBox="1">
            <a:spLocks noGrp="1"/>
          </p:cNvSpPr>
          <p:nvPr>
            <p:ph type="body" idx="1"/>
          </p:nvPr>
        </p:nvSpPr>
        <p:spPr>
          <a:xfrm>
            <a:off x="839784" y="1681160"/>
            <a:ext cx="5157901" cy="823801"/>
          </a:xfrm>
          <a:prstGeom prst="rect">
            <a:avLst/>
          </a:prstGeom>
          <a:noFill/>
          <a:ln>
            <a:noFill/>
          </a:ln>
        </p:spPr>
        <p:txBody>
          <a:bodyPr spcFirstLastPara="1" wrap="square" lIns="91400" tIns="45700" rIns="91400" bIns="45700" anchor="b" anchorCtr="0">
            <a:normAutofit/>
          </a:bodyPr>
          <a:lstStyle>
            <a:lvl1pPr marL="457200" lvl="0" indent="-228600" algn="l">
              <a:lnSpc>
                <a:spcPct val="90000"/>
              </a:lnSpc>
              <a:spcBef>
                <a:spcPts val="1000"/>
              </a:spcBef>
              <a:spcAft>
                <a:spcPts val="0"/>
              </a:spcAft>
              <a:buSzPts val="28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6"/>
          <p:cNvSpPr txBox="1">
            <a:spLocks noGrp="1"/>
          </p:cNvSpPr>
          <p:nvPr>
            <p:ph type="body" idx="2"/>
          </p:nvPr>
        </p:nvSpPr>
        <p:spPr>
          <a:xfrm>
            <a:off x="839784" y="2505071"/>
            <a:ext cx="5157901" cy="3684602"/>
          </a:xfrm>
          <a:prstGeom prst="rect">
            <a:avLst/>
          </a:prstGeom>
          <a:noFill/>
          <a:ln>
            <a:noFill/>
          </a:ln>
        </p:spPr>
        <p:txBody>
          <a:bodyPr spcFirstLastPara="1" wrap="square" lIns="91400" tIns="45700" rIns="9140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6"/>
          <p:cNvSpPr txBox="1">
            <a:spLocks noGrp="1"/>
          </p:cNvSpPr>
          <p:nvPr>
            <p:ph type="body" idx="3"/>
          </p:nvPr>
        </p:nvSpPr>
        <p:spPr>
          <a:xfrm>
            <a:off x="6172200" y="1681160"/>
            <a:ext cx="5183102" cy="823801"/>
          </a:xfrm>
          <a:prstGeom prst="rect">
            <a:avLst/>
          </a:prstGeom>
          <a:noFill/>
          <a:ln>
            <a:noFill/>
          </a:ln>
        </p:spPr>
        <p:txBody>
          <a:bodyPr spcFirstLastPara="1" wrap="square" lIns="91400" tIns="45700" rIns="91400" bIns="45700" anchor="b" anchorCtr="0">
            <a:normAutofit/>
          </a:bodyPr>
          <a:lstStyle>
            <a:lvl1pPr marL="457200" lvl="0" indent="-228600" algn="l">
              <a:lnSpc>
                <a:spcPct val="90000"/>
              </a:lnSpc>
              <a:spcBef>
                <a:spcPts val="1000"/>
              </a:spcBef>
              <a:spcAft>
                <a:spcPts val="0"/>
              </a:spcAft>
              <a:buSzPts val="28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6"/>
          <p:cNvSpPr txBox="1">
            <a:spLocks noGrp="1"/>
          </p:cNvSpPr>
          <p:nvPr>
            <p:ph type="body" idx="4"/>
          </p:nvPr>
        </p:nvSpPr>
        <p:spPr>
          <a:xfrm>
            <a:off x="6172200" y="2505071"/>
            <a:ext cx="5183102" cy="3684602"/>
          </a:xfrm>
          <a:prstGeom prst="rect">
            <a:avLst/>
          </a:prstGeom>
          <a:noFill/>
          <a:ln>
            <a:noFill/>
          </a:ln>
        </p:spPr>
        <p:txBody>
          <a:bodyPr spcFirstLastPara="1" wrap="square" lIns="91400" tIns="45700" rIns="9140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6"/>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56"/>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6"/>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cxnSp>
        <p:nvCxnSpPr>
          <p:cNvPr id="135" name="Google Shape;135;p56"/>
          <p:cNvCxnSpPr/>
          <p:nvPr/>
        </p:nvCxnSpPr>
        <p:spPr>
          <a:xfrm>
            <a:off x="262743" y="1178771"/>
            <a:ext cx="1933508" cy="0"/>
          </a:xfrm>
          <a:prstGeom prst="straightConnector1">
            <a:avLst/>
          </a:prstGeom>
          <a:noFill/>
          <a:ln w="12700" cap="flat" cmpd="sng">
            <a:solidFill>
              <a:srgbClr val="000000"/>
            </a:solidFill>
            <a:prstDash val="solid"/>
            <a:miter lim="8000"/>
            <a:headEnd type="none" w="sm" len="sm"/>
            <a:tailEnd type="none" w="sm" len="sm"/>
          </a:ln>
        </p:spPr>
      </p:cxnSp>
      <p:pic>
        <p:nvPicPr>
          <p:cNvPr id="136" name="Google Shape;136;p56"/>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137"/>
        <p:cNvGrpSpPr/>
        <p:nvPr/>
      </p:nvGrpSpPr>
      <p:grpSpPr>
        <a:xfrm>
          <a:off x="0" y="0"/>
          <a:ext cx="0" cy="0"/>
          <a:chOff x="0" y="0"/>
          <a:chExt cx="0" cy="0"/>
        </a:xfrm>
      </p:grpSpPr>
      <p:sp>
        <p:nvSpPr>
          <p:cNvPr id="138" name="Google Shape;138;p57"/>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7"/>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140" name="Google Shape;140;p57"/>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45"/>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5"/>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5"/>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31" name="Google Shape;31;p45"/>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32" name="Google Shape;32;p4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5"/>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5"/>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41"/>
        <p:cNvGrpSpPr/>
        <p:nvPr/>
      </p:nvGrpSpPr>
      <p:grpSpPr>
        <a:xfrm>
          <a:off x="0" y="0"/>
          <a:ext cx="0" cy="0"/>
          <a:chOff x="0" y="0"/>
          <a:chExt cx="0" cy="0"/>
        </a:xfrm>
      </p:grpSpPr>
      <p:sp>
        <p:nvSpPr>
          <p:cNvPr id="142" name="Google Shape;142;p58"/>
          <p:cNvSpPr txBox="1">
            <a:spLocks noGrp="1"/>
          </p:cNvSpPr>
          <p:nvPr>
            <p:ph type="body" idx="1"/>
          </p:nvPr>
        </p:nvSpPr>
        <p:spPr>
          <a:xfrm rot="5400013">
            <a:off x="3548823" y="-1962595"/>
            <a:ext cx="5078998" cy="11631003"/>
          </a:xfrm>
          <a:prstGeom prst="rect">
            <a:avLst/>
          </a:prstGeom>
          <a:noFill/>
          <a:ln>
            <a:noFill/>
          </a:ln>
        </p:spPr>
        <p:txBody>
          <a:bodyPr spcFirstLastPara="1" wrap="square" lIns="91400" tIns="45700" rIns="91400"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8"/>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8"/>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58"/>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cxnSp>
        <p:nvCxnSpPr>
          <p:cNvPr id="146" name="Google Shape;146;p58"/>
          <p:cNvCxnSpPr/>
          <p:nvPr/>
        </p:nvCxnSpPr>
        <p:spPr>
          <a:xfrm>
            <a:off x="262743" y="1178771"/>
            <a:ext cx="1933508" cy="0"/>
          </a:xfrm>
          <a:prstGeom prst="straightConnector1">
            <a:avLst/>
          </a:prstGeom>
          <a:noFill/>
          <a:ln w="12700" cap="flat" cmpd="sng">
            <a:solidFill>
              <a:srgbClr val="000000"/>
            </a:solidFill>
            <a:prstDash val="solid"/>
            <a:miter lim="8000"/>
            <a:headEnd type="none" w="sm" len="sm"/>
            <a:tailEnd type="none" w="sm" len="sm"/>
          </a:ln>
        </p:spPr>
      </p:cxnSp>
      <p:pic>
        <p:nvPicPr>
          <p:cNvPr id="147" name="Google Shape;147;p58"/>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55"/>
        <p:cNvGrpSpPr/>
        <p:nvPr/>
      </p:nvGrpSpPr>
      <p:grpSpPr>
        <a:xfrm>
          <a:off x="0" y="0"/>
          <a:ext cx="0" cy="0"/>
          <a:chOff x="0" y="0"/>
          <a:chExt cx="0" cy="0"/>
        </a:xfrm>
      </p:grpSpPr>
      <p:sp>
        <p:nvSpPr>
          <p:cNvPr id="156" name="Google Shape;156;p66"/>
          <p:cNvSpPr txBox="1">
            <a:spLocks noGrp="1"/>
          </p:cNvSpPr>
          <p:nvPr>
            <p:ph type="title"/>
          </p:nvPr>
        </p:nvSpPr>
        <p:spPr>
          <a:xfrm>
            <a:off x="1049527" y="80213"/>
            <a:ext cx="10092944" cy="11842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a:solidFill>
                  <a:srgbClr val="034EA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6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0"/>
        <p:cNvGrpSpPr/>
        <p:nvPr/>
      </p:nvGrpSpPr>
      <p:grpSpPr>
        <a:xfrm>
          <a:off x="0" y="0"/>
          <a:ext cx="0" cy="0"/>
          <a:chOff x="0" y="0"/>
          <a:chExt cx="0" cy="0"/>
        </a:xfrm>
      </p:grpSpPr>
      <p:sp>
        <p:nvSpPr>
          <p:cNvPr id="161" name="Google Shape;161;p67"/>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a:solidFill>
                  <a:srgbClr val="034EA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6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6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6"/>
        <p:cNvGrpSpPr/>
        <p:nvPr/>
      </p:nvGrpSpPr>
      <p:grpSpPr>
        <a:xfrm>
          <a:off x="0" y="0"/>
          <a:ext cx="0" cy="0"/>
          <a:chOff x="0" y="0"/>
          <a:chExt cx="0" cy="0"/>
        </a:xfrm>
      </p:grpSpPr>
      <p:sp>
        <p:nvSpPr>
          <p:cNvPr id="167" name="Google Shape;167;p68"/>
          <p:cNvSpPr txBox="1">
            <a:spLocks noGrp="1"/>
          </p:cNvSpPr>
          <p:nvPr>
            <p:ph type="title"/>
          </p:nvPr>
        </p:nvSpPr>
        <p:spPr>
          <a:xfrm>
            <a:off x="1049527" y="80213"/>
            <a:ext cx="10092944" cy="11842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a:solidFill>
                  <a:srgbClr val="034EA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68"/>
          <p:cNvSpPr txBox="1">
            <a:spLocks noGrp="1"/>
          </p:cNvSpPr>
          <p:nvPr>
            <p:ph type="body" idx="1"/>
          </p:nvPr>
        </p:nvSpPr>
        <p:spPr>
          <a:xfrm>
            <a:off x="1055839" y="1355344"/>
            <a:ext cx="10448290" cy="435292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6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6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72"/>
        <p:cNvGrpSpPr/>
        <p:nvPr/>
      </p:nvGrpSpPr>
      <p:grpSpPr>
        <a:xfrm>
          <a:off x="0" y="0"/>
          <a:ext cx="0" cy="0"/>
          <a:chOff x="0" y="0"/>
          <a:chExt cx="0" cy="0"/>
        </a:xfrm>
      </p:grpSpPr>
      <p:pic>
        <p:nvPicPr>
          <p:cNvPr id="173" name="Google Shape;173;p69"/>
          <p:cNvPicPr preferRelativeResize="0"/>
          <p:nvPr/>
        </p:nvPicPr>
        <p:blipFill rotWithShape="1">
          <a:blip r:embed="rId2">
            <a:alphaModFix/>
          </a:blip>
          <a:srcRect/>
          <a:stretch/>
        </p:blipFill>
        <p:spPr>
          <a:xfrm>
            <a:off x="10034016" y="6045708"/>
            <a:ext cx="1716024" cy="451104"/>
          </a:xfrm>
          <a:prstGeom prst="rect">
            <a:avLst/>
          </a:prstGeom>
          <a:noFill/>
          <a:ln>
            <a:noFill/>
          </a:ln>
        </p:spPr>
      </p:pic>
      <p:pic>
        <p:nvPicPr>
          <p:cNvPr id="174" name="Google Shape;174;p69"/>
          <p:cNvPicPr preferRelativeResize="0"/>
          <p:nvPr/>
        </p:nvPicPr>
        <p:blipFill rotWithShape="1">
          <a:blip r:embed="rId3">
            <a:alphaModFix/>
          </a:blip>
          <a:srcRect/>
          <a:stretch/>
        </p:blipFill>
        <p:spPr>
          <a:xfrm>
            <a:off x="838200" y="6045708"/>
            <a:ext cx="626363" cy="451104"/>
          </a:xfrm>
          <a:prstGeom prst="rect">
            <a:avLst/>
          </a:prstGeom>
          <a:noFill/>
          <a:ln>
            <a:noFill/>
          </a:ln>
        </p:spPr>
      </p:pic>
      <p:sp>
        <p:nvSpPr>
          <p:cNvPr id="175" name="Google Shape;175;p69"/>
          <p:cNvSpPr txBox="1">
            <a:spLocks noGrp="1"/>
          </p:cNvSpPr>
          <p:nvPr>
            <p:ph type="title"/>
          </p:nvPr>
        </p:nvSpPr>
        <p:spPr>
          <a:xfrm>
            <a:off x="1049527" y="80213"/>
            <a:ext cx="10092944" cy="11842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a:solidFill>
                  <a:srgbClr val="034EA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69"/>
          <p:cNvSpPr txBox="1">
            <a:spLocks noGrp="1"/>
          </p:cNvSpPr>
          <p:nvPr>
            <p:ph type="body" idx="1"/>
          </p:nvPr>
        </p:nvSpPr>
        <p:spPr>
          <a:xfrm>
            <a:off x="2117217" y="1473530"/>
            <a:ext cx="3056254" cy="451421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200" b="1" i="0">
                <a:solidFill>
                  <a:srgbClr val="FFD523"/>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7" name="Google Shape;177;p69"/>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8" name="Google Shape;178;p6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6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6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1"/>
        <p:cNvGrpSpPr/>
        <p:nvPr/>
      </p:nvGrpSpPr>
      <p:grpSpPr>
        <a:xfrm>
          <a:off x="0" y="0"/>
          <a:ext cx="0" cy="0"/>
          <a:chOff x="0" y="0"/>
          <a:chExt cx="0" cy="0"/>
        </a:xfrm>
      </p:grpSpPr>
      <p:sp>
        <p:nvSpPr>
          <p:cNvPr id="182" name="Google Shape;182;p7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7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7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5"/>
        <p:cNvGrpSpPr/>
        <p:nvPr/>
      </p:nvGrpSpPr>
      <p:grpSpPr>
        <a:xfrm>
          <a:off x="0" y="0"/>
          <a:ext cx="0" cy="0"/>
          <a:chOff x="0" y="0"/>
          <a:chExt cx="0" cy="0"/>
        </a:xfrm>
      </p:grpSpPr>
      <p:sp>
        <p:nvSpPr>
          <p:cNvPr id="36" name="Google Shape;36;p64"/>
          <p:cNvSpPr txBox="1">
            <a:spLocks noGrp="1"/>
          </p:cNvSpPr>
          <p:nvPr>
            <p:ph type="body" idx="1"/>
          </p:nvPr>
        </p:nvSpPr>
        <p:spPr>
          <a:xfrm>
            <a:off x="272930" y="1333149"/>
            <a:ext cx="11631003" cy="5059201"/>
          </a:xfrm>
          <a:prstGeom prst="rect">
            <a:avLst/>
          </a:prstGeom>
          <a:noFill/>
          <a:ln>
            <a:noFill/>
          </a:ln>
        </p:spPr>
        <p:txBody>
          <a:bodyPr spcFirstLastPara="1" wrap="square" lIns="91400" tIns="45700" rIns="91400" bIns="45700" anchor="t" anchorCtr="0">
            <a:normAutofit/>
          </a:bodyPr>
          <a:lstStyle>
            <a:lvl1pPr marL="457200" lvl="0" indent="-342900" algn="l">
              <a:lnSpc>
                <a:spcPct val="90000"/>
              </a:lnSpc>
              <a:spcBef>
                <a:spcPts val="1000"/>
              </a:spcBef>
              <a:spcAft>
                <a:spcPts val="0"/>
              </a:spcAft>
              <a:buClr>
                <a:srgbClr val="65B6C3"/>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4"/>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4"/>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4"/>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D8D8D8"/>
              </a:buClr>
              <a:buSzPts val="1200"/>
              <a:buFont typeface="Calibri"/>
              <a:buNone/>
              <a:defRPr sz="11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de-DE"/>
              <a:t>‹#›</a:t>
            </a:fld>
            <a:endParaRPr sz="1200">
              <a:solidFill>
                <a:srgbClr val="D8D8D8"/>
              </a:solidFill>
              <a:latin typeface="Calibri"/>
              <a:ea typeface="Calibri"/>
              <a:cs typeface="Calibri"/>
              <a:sym typeface="Calibri"/>
            </a:endParaRPr>
          </a:p>
        </p:txBody>
      </p:sp>
      <p:cxnSp>
        <p:nvCxnSpPr>
          <p:cNvPr id="40" name="Google Shape;40;p64"/>
          <p:cNvCxnSpPr/>
          <p:nvPr/>
        </p:nvCxnSpPr>
        <p:spPr>
          <a:xfrm>
            <a:off x="262743" y="1178771"/>
            <a:ext cx="1933508" cy="0"/>
          </a:xfrm>
          <a:prstGeom prst="straightConnector1">
            <a:avLst/>
          </a:prstGeom>
          <a:noFill/>
          <a:ln w="38100" cap="flat" cmpd="sng">
            <a:solidFill>
              <a:srgbClr val="65B6C3"/>
            </a:solidFill>
            <a:prstDash val="solid"/>
            <a:miter lim="8000"/>
            <a:headEnd type="none" w="sm" len="sm"/>
            <a:tailEnd type="none" w="sm" len="sm"/>
          </a:ln>
        </p:spPr>
      </p:cxnSp>
      <p:pic>
        <p:nvPicPr>
          <p:cNvPr id="41" name="Google Shape;41;p64"/>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42"/>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4" name="Google Shape;44;p42"/>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5" name="Google Shape;45;p42"/>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6" name="Google Shape;46;p42"/>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7" name="Google Shape;47;p4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
        <p:nvSpPr>
          <p:cNvPr id="50" name="Google Shape;50;p4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4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3"/>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4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4"/>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4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7"/>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4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7"/>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48"/>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8"/>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9" name="Google Shape;69;p4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8"/>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79"/>
        <p:cNvGrpSpPr/>
        <p:nvPr/>
      </p:nvGrpSpPr>
      <p:grpSpPr>
        <a:xfrm>
          <a:off x="0" y="0"/>
          <a:ext cx="0" cy="0"/>
          <a:chOff x="0" y="0"/>
          <a:chExt cx="0" cy="0"/>
        </a:xfrm>
      </p:grpSpPr>
      <p:sp>
        <p:nvSpPr>
          <p:cNvPr id="80" name="Google Shape;80;p37"/>
          <p:cNvSpPr txBox="1">
            <a:spLocks noGrp="1"/>
          </p:cNvSpPr>
          <p:nvPr>
            <p:ph type="body" idx="1"/>
          </p:nvPr>
        </p:nvSpPr>
        <p:spPr>
          <a:xfrm>
            <a:off x="272930" y="1333149"/>
            <a:ext cx="11631003" cy="5059201"/>
          </a:xfrm>
          <a:prstGeom prst="rect">
            <a:avLst/>
          </a:prstGeom>
          <a:noFill/>
          <a:ln>
            <a:noFill/>
          </a:ln>
        </p:spPr>
        <p:txBody>
          <a:bodyPr spcFirstLastPara="1" wrap="square" lIns="91400" tIns="45700" rIns="91400" bIns="45700" anchor="t" anchorCtr="0">
            <a:normAutofit/>
          </a:bodyPr>
          <a:lstStyle>
            <a:lvl1pPr marL="457200" lvl="0" indent="-342900" algn="l">
              <a:lnSpc>
                <a:spcPct val="90000"/>
              </a:lnSpc>
              <a:spcBef>
                <a:spcPts val="1000"/>
              </a:spcBef>
              <a:spcAft>
                <a:spcPts val="0"/>
              </a:spcAft>
              <a:buClr>
                <a:srgbClr val="65B6C3"/>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D8D8D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cxnSp>
        <p:nvCxnSpPr>
          <p:cNvPr id="84" name="Google Shape;84;p37"/>
          <p:cNvCxnSpPr/>
          <p:nvPr/>
        </p:nvCxnSpPr>
        <p:spPr>
          <a:xfrm>
            <a:off x="262743" y="1178771"/>
            <a:ext cx="1933508" cy="0"/>
          </a:xfrm>
          <a:prstGeom prst="straightConnector1">
            <a:avLst/>
          </a:prstGeom>
          <a:noFill/>
          <a:ln w="38100" cap="flat" cmpd="sng">
            <a:solidFill>
              <a:srgbClr val="65B6C3"/>
            </a:solidFill>
            <a:prstDash val="solid"/>
            <a:miter lim="8000"/>
            <a:headEnd type="none" w="sm" len="sm"/>
            <a:tailEnd type="none" w="sm" len="sm"/>
          </a:ln>
        </p:spPr>
      </p:cxnSp>
      <p:pic>
        <p:nvPicPr>
          <p:cNvPr id="85" name="Google Shape;85;p37"/>
          <p:cNvPicPr preferRelativeResize="0"/>
          <p:nvPr/>
        </p:nvPicPr>
        <p:blipFill rotWithShape="1">
          <a:blip r:embed="rId2">
            <a:alphaModFix/>
          </a:blip>
          <a:srcRect/>
          <a:stretch/>
        </p:blipFill>
        <p:spPr>
          <a:xfrm>
            <a:off x="9913129" y="-125620"/>
            <a:ext cx="2521000" cy="162861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33"/>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2"/>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24" name="Google Shape;24;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5" name="Google Shape;25;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6" name="Google Shape;26;p32"/>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272930" y="365129"/>
            <a:ext cx="10515600" cy="723903"/>
          </a:xfrm>
          <a:prstGeom prst="rect">
            <a:avLst/>
          </a:prstGeom>
          <a:noFill/>
          <a:ln>
            <a:noFill/>
          </a:ln>
        </p:spPr>
        <p:txBody>
          <a:bodyPr spcFirstLastPara="1" wrap="square" lIns="91400" tIns="45700" rIns="91400" bIns="45700" anchor="ctr" anchorCtr="0">
            <a:normAutofit/>
          </a:bodyPr>
          <a:lstStyle>
            <a:lvl1pPr marR="0" lvl="0" algn="l" rtl="0">
              <a:lnSpc>
                <a:spcPct val="9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36"/>
          <p:cNvSpPr txBox="1">
            <a:spLocks noGrp="1"/>
          </p:cNvSpPr>
          <p:nvPr>
            <p:ph type="body" idx="1"/>
          </p:nvPr>
        </p:nvSpPr>
        <p:spPr>
          <a:xfrm>
            <a:off x="272930" y="1313407"/>
            <a:ext cx="11631003" cy="5078998"/>
          </a:xfrm>
          <a:prstGeom prst="rect">
            <a:avLst/>
          </a:prstGeom>
          <a:noFill/>
          <a:ln>
            <a:noFill/>
          </a:ln>
        </p:spPr>
        <p:txBody>
          <a:bodyPr spcFirstLastPara="1" wrap="square" lIns="91400" tIns="45700" rIns="914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6"/>
          <p:cNvSpPr txBox="1">
            <a:spLocks noGrp="1"/>
          </p:cNvSpPr>
          <p:nvPr>
            <p:ph type="dt" idx="10"/>
          </p:nvPr>
        </p:nvSpPr>
        <p:spPr>
          <a:xfrm>
            <a:off x="0" y="6514606"/>
            <a:ext cx="2743200" cy="365101"/>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6"/>
          <p:cNvSpPr txBox="1">
            <a:spLocks noGrp="1"/>
          </p:cNvSpPr>
          <p:nvPr>
            <p:ph type="sldNum" idx="12"/>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lvl1pPr marL="0" marR="0" lvl="0"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L="0" marR="0" lvl="1"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2pPr>
            <a:lvl3pPr marL="0" marR="0" lvl="2"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3pPr>
            <a:lvl4pPr marL="0" marR="0" lvl="3"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4pPr>
            <a:lvl5pPr marL="0" marR="0" lvl="4"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5pPr>
            <a:lvl6pPr marL="0" marR="0" lvl="5"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6pPr>
            <a:lvl7pPr marL="0" marR="0" lvl="6"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7pPr>
            <a:lvl8pPr marL="0" marR="0" lvl="7"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8pPr>
            <a:lvl9pPr marL="0" marR="0" lvl="8" indent="0" algn="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
        <p:nvSpPr>
          <p:cNvPr id="77" name="Google Shape;77;p36"/>
          <p:cNvSpPr txBox="1">
            <a:spLocks noGrp="1"/>
          </p:cNvSpPr>
          <p:nvPr>
            <p:ph type="ftr" idx="11"/>
          </p:nvPr>
        </p:nvSpPr>
        <p:spPr>
          <a:xfrm>
            <a:off x="4038603" y="6514606"/>
            <a:ext cx="4114800" cy="365101"/>
          </a:xfrm>
          <a:prstGeom prst="rect">
            <a:avLst/>
          </a:prstGeom>
          <a:noFill/>
          <a:ln>
            <a:noFill/>
          </a:ln>
        </p:spPr>
        <p:txBody>
          <a:bodyPr spcFirstLastPara="1" wrap="square" lIns="91400" tIns="45700" rIns="91400" bIns="45700" anchor="ctr" anchorCtr="1">
            <a:noAutofit/>
          </a:bodyPr>
          <a:lstStyle>
            <a:lvl1pPr marR="0" lvl="0" algn="ctr" rtl="0">
              <a:lnSpc>
                <a:spcPct val="100000"/>
              </a:lnSpc>
              <a:spcBef>
                <a:spcPts val="0"/>
              </a:spcBef>
              <a:spcAft>
                <a:spcPts val="0"/>
              </a:spcAft>
              <a:buClr>
                <a:srgbClr val="D8D8D8"/>
              </a:buClr>
              <a:buSzPts val="1200"/>
              <a:buFont typeface="Calibri"/>
              <a:buNone/>
              <a:defRPr sz="1200" b="0" i="0" u="none" strike="noStrike" cap="none">
                <a:solidFill>
                  <a:srgbClr val="D8D8D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78" name="Google Shape;78;p36"/>
          <p:cNvPicPr preferRelativeResize="0"/>
          <p:nvPr/>
        </p:nvPicPr>
        <p:blipFill rotWithShape="1">
          <a:blip r:embed="rId14">
            <a:alphaModFix/>
          </a:blip>
          <a:srcRect/>
          <a:stretch/>
        </p:blipFill>
        <p:spPr>
          <a:xfrm>
            <a:off x="9913129" y="-125620"/>
            <a:ext cx="2521000" cy="16286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pic>
        <p:nvPicPr>
          <p:cNvPr id="149" name="Google Shape;149;p65"/>
          <p:cNvPicPr preferRelativeResize="0"/>
          <p:nvPr/>
        </p:nvPicPr>
        <p:blipFill rotWithShape="1">
          <a:blip r:embed="rId7">
            <a:alphaModFix/>
          </a:blip>
          <a:srcRect/>
          <a:stretch/>
        </p:blipFill>
        <p:spPr>
          <a:xfrm>
            <a:off x="10034016" y="6045708"/>
            <a:ext cx="1716024" cy="451104"/>
          </a:xfrm>
          <a:prstGeom prst="rect">
            <a:avLst/>
          </a:prstGeom>
          <a:noFill/>
          <a:ln>
            <a:noFill/>
          </a:ln>
        </p:spPr>
      </p:pic>
      <p:sp>
        <p:nvSpPr>
          <p:cNvPr id="150" name="Google Shape;150;p65"/>
          <p:cNvSpPr txBox="1">
            <a:spLocks noGrp="1"/>
          </p:cNvSpPr>
          <p:nvPr>
            <p:ph type="title"/>
          </p:nvPr>
        </p:nvSpPr>
        <p:spPr>
          <a:xfrm>
            <a:off x="1049527" y="80213"/>
            <a:ext cx="10092944" cy="11842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000" b="0" i="0" u="none" strike="noStrike" cap="none">
                <a:solidFill>
                  <a:srgbClr val="034EA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 name="Google Shape;151;p65"/>
          <p:cNvSpPr txBox="1">
            <a:spLocks noGrp="1"/>
          </p:cNvSpPr>
          <p:nvPr>
            <p:ph type="body" idx="1"/>
          </p:nvPr>
        </p:nvSpPr>
        <p:spPr>
          <a:xfrm>
            <a:off x="1055839" y="1355344"/>
            <a:ext cx="10448290" cy="435292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52" name="Google Shape;152;p6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3" name="Google Shape;153;p6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4" name="Google Shape;154;p6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8.png"/><Relationship Id="rId12"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jpg"/><Relationship Id="rId21" Type="http://schemas.openxmlformats.org/officeDocument/2006/relationships/image" Target="../media/image41.jpg"/><Relationship Id="rId7" Type="http://schemas.openxmlformats.org/officeDocument/2006/relationships/image" Target="../media/image27.png"/><Relationship Id="rId12" Type="http://schemas.openxmlformats.org/officeDocument/2006/relationships/image" Target="../media/image32.jpg"/><Relationship Id="rId17" Type="http://schemas.openxmlformats.org/officeDocument/2006/relationships/image" Target="../media/image37.jpg"/><Relationship Id="rId25" Type="http://schemas.openxmlformats.org/officeDocument/2006/relationships/image" Target="../media/image45.png"/><Relationship Id="rId2" Type="http://schemas.openxmlformats.org/officeDocument/2006/relationships/notesSlide" Target="../notesSlides/notesSlide15.xml"/><Relationship Id="rId16" Type="http://schemas.openxmlformats.org/officeDocument/2006/relationships/image" Target="../media/image36.jpg"/><Relationship Id="rId20" Type="http://schemas.openxmlformats.org/officeDocument/2006/relationships/image" Target="../media/image40.jp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31.jpg"/><Relationship Id="rId24" Type="http://schemas.openxmlformats.org/officeDocument/2006/relationships/image" Target="../media/image44.jpg"/><Relationship Id="rId5" Type="http://schemas.openxmlformats.org/officeDocument/2006/relationships/image" Target="../media/image25.jpg"/><Relationship Id="rId15" Type="http://schemas.openxmlformats.org/officeDocument/2006/relationships/image" Target="../media/image35.jpg"/><Relationship Id="rId23" Type="http://schemas.openxmlformats.org/officeDocument/2006/relationships/image" Target="../media/image43.jpg"/><Relationship Id="rId10" Type="http://schemas.openxmlformats.org/officeDocument/2006/relationships/image" Target="../media/image30.jpg"/><Relationship Id="rId19" Type="http://schemas.openxmlformats.org/officeDocument/2006/relationships/image" Target="../media/image39.png"/><Relationship Id="rId4" Type="http://schemas.openxmlformats.org/officeDocument/2006/relationships/image" Target="../media/image24.jpg"/><Relationship Id="rId9" Type="http://schemas.openxmlformats.org/officeDocument/2006/relationships/image" Target="../media/image29.jpg"/><Relationship Id="rId14" Type="http://schemas.openxmlformats.org/officeDocument/2006/relationships/image" Target="../media/image34.jpg"/><Relationship Id="rId22" Type="http://schemas.openxmlformats.org/officeDocument/2006/relationships/image" Target="../media/image42.jp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1"/>
          <p:cNvSpPr txBox="1">
            <a:spLocks noGrp="1"/>
          </p:cNvSpPr>
          <p:nvPr>
            <p:ph type="ctrTitle"/>
          </p:nvPr>
        </p:nvSpPr>
        <p:spPr>
          <a:xfrm>
            <a:off x="5498590" y="988741"/>
            <a:ext cx="5888754" cy="4880518"/>
          </a:xfrm>
          <a:prstGeom prst="rect">
            <a:avLst/>
          </a:prstGeom>
          <a:noFill/>
          <a:ln>
            <a:noFill/>
          </a:ln>
        </p:spPr>
        <p:txBody>
          <a:bodyPr spcFirstLastPara="1" wrap="square" lIns="274300" tIns="182875" rIns="274300" bIns="182875" anchor="ctr" anchorCtr="1">
            <a:normAutofit/>
          </a:bodyPr>
          <a:lstStyle/>
          <a:p>
            <a:pPr marL="0" lvl="0" indent="0" algn="l" rtl="0">
              <a:lnSpc>
                <a:spcPct val="90000"/>
              </a:lnSpc>
              <a:spcBef>
                <a:spcPts val="0"/>
              </a:spcBef>
              <a:spcAft>
                <a:spcPts val="0"/>
              </a:spcAft>
              <a:buClr>
                <a:srgbClr val="6B8890"/>
              </a:buClr>
              <a:buSzPts val="3700"/>
              <a:buFont typeface="Gill Sans"/>
              <a:buNone/>
            </a:pPr>
            <a:r>
              <a:rPr lang="de-DE" sz="3700" b="1">
                <a:solidFill>
                  <a:schemeClr val="lt1"/>
                </a:solidFill>
              </a:rPr>
              <a:t>DISCOVER</a:t>
            </a:r>
            <a:r>
              <a:rPr lang="de-DE" sz="3700">
                <a:solidFill>
                  <a:schemeClr val="lt1"/>
                </a:solidFill>
              </a:rPr>
              <a:t/>
            </a:r>
            <a:br>
              <a:rPr lang="de-DE" sz="3700">
                <a:solidFill>
                  <a:schemeClr val="lt1"/>
                </a:solidFill>
              </a:rPr>
            </a:br>
            <a:r>
              <a:rPr lang="de-DE" sz="2200">
                <a:solidFill>
                  <a:schemeClr val="lt1"/>
                </a:solidFill>
              </a:rPr>
              <a:t>РАЗРАБОТВАНЕ НА ИНТЕГРИРАНИ УСЛУГИ ЗА ЕНЕРГИЙНИ ОБЩНОСТИ ЗА УСКОРЯВАНЕ НА ДЕЙСТВИТЕЛЕН ЕНЕРГИЕН ПРЕХОД</a:t>
            </a:r>
            <a:r>
              <a:rPr lang="de-DE" sz="3700">
                <a:solidFill>
                  <a:schemeClr val="lt1"/>
                </a:solidFill>
              </a:rPr>
              <a:t/>
            </a:r>
            <a:br>
              <a:rPr lang="de-DE" sz="3700">
                <a:solidFill>
                  <a:schemeClr val="lt1"/>
                </a:solidFill>
              </a:rPr>
            </a:br>
            <a:r>
              <a:rPr lang="de-DE" sz="3700">
                <a:solidFill>
                  <a:schemeClr val="lt1"/>
                </a:solidFill>
              </a:rPr>
              <a:t/>
            </a:r>
            <a:br>
              <a:rPr lang="de-DE" sz="3700">
                <a:solidFill>
                  <a:schemeClr val="lt1"/>
                </a:solidFill>
              </a:rPr>
            </a:br>
            <a:endParaRPr sz="2400">
              <a:solidFill>
                <a:schemeClr val="lt1"/>
              </a:solidFill>
            </a:endParaRPr>
          </a:p>
        </p:txBody>
      </p:sp>
      <p:sp>
        <p:nvSpPr>
          <p:cNvPr id="190" name="Google Shape;190;p1"/>
          <p:cNvSpPr/>
          <p:nvPr/>
        </p:nvSpPr>
        <p:spPr>
          <a:xfrm>
            <a:off x="0" y="0"/>
            <a:ext cx="1438656" cy="6858000"/>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9BAFB5"/>
              </a:solidFill>
              <a:latin typeface="Gill Sans"/>
              <a:ea typeface="Gill Sans"/>
              <a:cs typeface="Gill Sans"/>
              <a:sym typeface="Gill Sans"/>
            </a:endParaRPr>
          </a:p>
        </p:txBody>
      </p:sp>
      <p:sp>
        <p:nvSpPr>
          <p:cNvPr id="191" name="Google Shape;191;p1"/>
          <p:cNvSpPr/>
          <p:nvPr/>
        </p:nvSpPr>
        <p:spPr>
          <a:xfrm>
            <a:off x="1438656" y="0"/>
            <a:ext cx="3215640" cy="6858000"/>
          </a:xfrm>
          <a:prstGeom prst="rect">
            <a:avLst/>
          </a:prstGeom>
          <a:solidFill>
            <a:srgbClr val="6B88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192" name="Google Shape;192;p1"/>
          <p:cNvSpPr txBox="1">
            <a:spLocks noGrp="1"/>
          </p:cNvSpPr>
          <p:nvPr>
            <p:ph type="subTitle" idx="1"/>
          </p:nvPr>
        </p:nvSpPr>
        <p:spPr>
          <a:xfrm>
            <a:off x="1438634" y="2007150"/>
            <a:ext cx="3215700" cy="2843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de-DE">
                <a:solidFill>
                  <a:srgbClr val="FFFFFF"/>
                </a:solidFill>
              </a:rPr>
              <a:t>Цвета Димитрова, </a:t>
            </a:r>
            <a:r>
              <a:rPr lang="de-DE" b="1">
                <a:solidFill>
                  <a:srgbClr val="FFFFFF"/>
                </a:solidFill>
              </a:rPr>
              <a:t>ИПУРИ</a:t>
            </a:r>
            <a:endParaRPr b="1"/>
          </a:p>
          <a:p>
            <a:pPr marL="0" lvl="0" indent="0" algn="l" rtl="0">
              <a:lnSpc>
                <a:spcPct val="100000"/>
              </a:lnSpc>
              <a:spcBef>
                <a:spcPts val="1000"/>
              </a:spcBef>
              <a:spcAft>
                <a:spcPts val="0"/>
              </a:spcAft>
              <a:buSzPts val="2000"/>
              <a:buNone/>
            </a:pPr>
            <a:r>
              <a:rPr lang="de-DE">
                <a:solidFill>
                  <a:srgbClr val="FFFFFF"/>
                </a:solidFill>
              </a:rPr>
              <a:t>18.07.2024 г </a:t>
            </a:r>
            <a:endParaRPr/>
          </a:p>
        </p:txBody>
      </p:sp>
      <p:sp>
        <p:nvSpPr>
          <p:cNvPr id="193" name="Google Shape;193;p1"/>
          <p:cNvSpPr txBox="1"/>
          <p:nvPr/>
        </p:nvSpPr>
        <p:spPr>
          <a:xfrm>
            <a:off x="1539282" y="129110"/>
            <a:ext cx="3014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Gill Sans"/>
              <a:buNone/>
            </a:pPr>
            <a:r>
              <a:rPr lang="de-DE" sz="1400" b="0" i="0" u="none" strike="noStrike" cap="none">
                <a:solidFill>
                  <a:srgbClr val="FFFFFF"/>
                </a:solidFill>
                <a:latin typeface="Gill Sans"/>
                <a:ea typeface="Gill Sans"/>
                <a:cs typeface="Gill Sans"/>
                <a:sym typeface="Gill Sans"/>
              </a:rPr>
              <a:t>ИНСТИТУТ ПО ПРЕДПРИЕМАЧЕСТВО,</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Gill Sans"/>
              <a:buNone/>
            </a:pPr>
            <a:r>
              <a:rPr lang="de-DE" sz="1400" b="0" i="0" u="none" strike="noStrike" cap="none">
                <a:solidFill>
                  <a:srgbClr val="FFFFFF"/>
                </a:solidFill>
                <a:latin typeface="Gill Sans"/>
                <a:ea typeface="Gill Sans"/>
                <a:cs typeface="Gill Sans"/>
                <a:sym typeface="Gill Sans"/>
              </a:rPr>
              <a:t>УСТОЙЧИВО РАЗВИТИЕ И ИНОВАЦИИ</a:t>
            </a:r>
            <a:endParaRPr sz="1400" b="0" i="0" u="none" strike="noStrike" cap="none">
              <a:solidFill>
                <a:srgbClr val="000000"/>
              </a:solidFill>
              <a:latin typeface="Arial"/>
              <a:ea typeface="Arial"/>
              <a:cs typeface="Arial"/>
              <a:sym typeface="Arial"/>
            </a:endParaRPr>
          </a:p>
        </p:txBody>
      </p:sp>
      <p:sp>
        <p:nvSpPr>
          <p:cNvPr id="194" name="Google Shape;194;p1"/>
          <p:cNvSpPr txBox="1">
            <a:spLocks noGrp="1"/>
          </p:cNvSpPr>
          <p:nvPr>
            <p:ph type="ftr" idx="11"/>
          </p:nvPr>
        </p:nvSpPr>
        <p:spPr>
          <a:xfrm>
            <a:off x="1440873" y="6236208"/>
            <a:ext cx="2368296" cy="6217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rgbClr val="FFFFFF"/>
                </a:solidFill>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rgbClr val="FFFFFF"/>
              </a:solidFill>
              <a:latin typeface="Gill Sans"/>
              <a:ea typeface="Gill Sans"/>
              <a:cs typeface="Gill Sans"/>
              <a:sym typeface="Gill Sans"/>
            </a:endParaRPr>
          </a:p>
        </p:txBody>
      </p:sp>
      <p:pic>
        <p:nvPicPr>
          <p:cNvPr id="195" name="Google Shape;195;p1"/>
          <p:cNvPicPr preferRelativeResize="0"/>
          <p:nvPr/>
        </p:nvPicPr>
        <p:blipFill rotWithShape="1">
          <a:blip r:embed="rId3">
            <a:alphaModFix/>
          </a:blip>
          <a:srcRect/>
          <a:stretch/>
        </p:blipFill>
        <p:spPr>
          <a:xfrm>
            <a:off x="-831" y="6236208"/>
            <a:ext cx="741910" cy="621793"/>
          </a:xfrm>
          <a:prstGeom prst="rect">
            <a:avLst/>
          </a:prstGeom>
          <a:noFill/>
          <a:ln>
            <a:noFill/>
          </a:ln>
        </p:spPr>
      </p:pic>
      <p:pic>
        <p:nvPicPr>
          <p:cNvPr id="196" name="Google Shape;196;p1"/>
          <p:cNvPicPr preferRelativeResize="0"/>
          <p:nvPr/>
        </p:nvPicPr>
        <p:blipFill rotWithShape="1">
          <a:blip r:embed="rId4">
            <a:alphaModFix/>
          </a:blip>
          <a:srcRect/>
          <a:stretch/>
        </p:blipFill>
        <p:spPr>
          <a:xfrm>
            <a:off x="9797796" y="8383"/>
            <a:ext cx="2256458" cy="827577"/>
          </a:xfrm>
          <a:prstGeom prst="rect">
            <a:avLst/>
          </a:prstGeom>
          <a:noFill/>
          <a:ln>
            <a:noFill/>
          </a:ln>
        </p:spPr>
      </p:pic>
      <p:pic>
        <p:nvPicPr>
          <p:cNvPr id="197" name="Google Shape;197;p1"/>
          <p:cNvPicPr preferRelativeResize="0"/>
          <p:nvPr/>
        </p:nvPicPr>
        <p:blipFill rotWithShape="1">
          <a:blip r:embed="rId5">
            <a:alphaModFix/>
          </a:blip>
          <a:srcRect/>
          <a:stretch/>
        </p:blipFill>
        <p:spPr>
          <a:xfrm>
            <a:off x="4709089" y="37315"/>
            <a:ext cx="1873067" cy="9514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23"/>
        <p:cNvGrpSpPr/>
        <p:nvPr/>
      </p:nvGrpSpPr>
      <p:grpSpPr>
        <a:xfrm>
          <a:off x="0" y="0"/>
          <a:ext cx="0" cy="0"/>
          <a:chOff x="0" y="0"/>
          <a:chExt cx="0" cy="0"/>
        </a:xfrm>
      </p:grpSpPr>
      <p:sp>
        <p:nvSpPr>
          <p:cNvPr id="324" name="Google Shape;324;p16"/>
          <p:cNvSpPr/>
          <p:nvPr/>
        </p:nvSpPr>
        <p:spPr>
          <a:xfrm>
            <a:off x="661539" y="1084986"/>
            <a:ext cx="11337449" cy="5112334"/>
          </a:xfrm>
          <a:prstGeom prst="rect">
            <a:avLst/>
          </a:prstGeom>
          <a:solidFill>
            <a:srgbClr val="FFFFFF"/>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None/>
            </a:pPr>
            <a:r>
              <a:rPr lang="de-DE" sz="2600" b="1" i="0" u="none" strike="noStrike" cap="none">
                <a:solidFill>
                  <a:srgbClr val="000000"/>
                </a:solidFill>
                <a:latin typeface="Calibri"/>
                <a:ea typeface="Calibri"/>
                <a:cs typeface="Calibri"/>
                <a:sym typeface="Calibri"/>
              </a:rPr>
              <a:t>Разработване на </a:t>
            </a:r>
            <a:r>
              <a:rPr lang="de-DE" sz="2600" b="1" i="0" u="none" strike="noStrike" cap="none">
                <a:solidFill>
                  <a:schemeClr val="accent1"/>
                </a:solidFill>
                <a:latin typeface="Calibri"/>
                <a:ea typeface="Calibri"/>
                <a:cs typeface="Calibri"/>
                <a:sym typeface="Calibri"/>
              </a:rPr>
              <a:t>(специфична)</a:t>
            </a:r>
            <a:r>
              <a:rPr lang="de-DE" sz="2600" b="1" i="0" u="none" strike="noStrike" cap="none">
                <a:solidFill>
                  <a:srgbClr val="000000"/>
                </a:solidFill>
                <a:latin typeface="Calibri"/>
                <a:ea typeface="Calibri"/>
                <a:cs typeface="Calibri"/>
                <a:sym typeface="Calibri"/>
              </a:rPr>
              <a:t> рамка</a:t>
            </a:r>
            <a:endParaRPr sz="2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800" b="0" i="0" u="none" strike="noStrike" cap="none">
                <a:solidFill>
                  <a:schemeClr val="dk1"/>
                </a:solidFill>
                <a:latin typeface="Calibri"/>
                <a:ea typeface="Calibri"/>
                <a:cs typeface="Calibri"/>
                <a:sym typeface="Calibri"/>
              </a:rPr>
              <a:t>1. Мапинг на местните </a:t>
            </a:r>
            <a:r>
              <a:rPr lang="de-DE" sz="1800" b="1" i="0" u="none" strike="noStrike" cap="none">
                <a:solidFill>
                  <a:srgbClr val="C19100"/>
                </a:solidFill>
                <a:latin typeface="Calibri"/>
                <a:ea typeface="Calibri"/>
                <a:cs typeface="Calibri"/>
                <a:sym typeface="Calibri"/>
              </a:rPr>
              <a:t>заинтересовани страни</a:t>
            </a:r>
            <a:r>
              <a:rPr lang="de-DE" sz="1800" b="1" i="0" u="none" strike="noStrike" cap="none">
                <a:solidFill>
                  <a:schemeClr val="accent4"/>
                </a:solidFill>
                <a:latin typeface="Calibri"/>
                <a:ea typeface="Calibri"/>
                <a:cs typeface="Calibri"/>
                <a:sym typeface="Calibri"/>
              </a:rPr>
              <a:t> </a:t>
            </a:r>
            <a:r>
              <a:rPr lang="de-DE" sz="1800" b="0" i="0" u="none" strike="noStrike" cap="none">
                <a:solidFill>
                  <a:schemeClr val="dk1"/>
                </a:solidFill>
                <a:latin typeface="Calibri"/>
                <a:ea typeface="Calibri"/>
                <a:cs typeface="Calibri"/>
                <a:sym typeface="Calibri"/>
              </a:rPr>
              <a:t>и обсъждане на </a:t>
            </a:r>
            <a:r>
              <a:rPr lang="de-DE" sz="1800" b="1" i="0" u="none" strike="noStrike" cap="none">
                <a:solidFill>
                  <a:srgbClr val="BF9000"/>
                </a:solidFill>
                <a:latin typeface="Calibri"/>
                <a:ea typeface="Calibri"/>
                <a:cs typeface="Calibri"/>
                <a:sym typeface="Calibri"/>
              </a:rPr>
              <a:t>пречките</a:t>
            </a:r>
            <a:r>
              <a:rPr lang="de-DE" sz="1800" b="0" i="0" u="none" strike="noStrike" cap="none">
                <a:solidFill>
                  <a:srgbClr val="BF9000"/>
                </a:solidFill>
                <a:latin typeface="Calibri"/>
                <a:ea typeface="Calibri"/>
                <a:cs typeface="Calibri"/>
                <a:sym typeface="Calibri"/>
              </a:rPr>
              <a:t/>
            </a:r>
            <a:br>
              <a:rPr lang="de-DE" sz="1800" b="0" i="0" u="none" strike="noStrike" cap="none">
                <a:solidFill>
                  <a:srgbClr val="BF9000"/>
                </a:solidFill>
                <a:latin typeface="Calibri"/>
                <a:ea typeface="Calibri"/>
                <a:cs typeface="Calibri"/>
                <a:sym typeface="Calibri"/>
              </a:rPr>
            </a:br>
            <a:r>
              <a:rPr lang="de-DE" sz="1800" b="0" i="0" u="none" strike="noStrike" cap="none">
                <a:solidFill>
                  <a:schemeClr val="dk1"/>
                </a:solidFill>
                <a:latin typeface="Calibri"/>
                <a:ea typeface="Calibri"/>
                <a:cs typeface="Calibri"/>
                <a:sym typeface="Calibri"/>
              </a:rPr>
              <a:t>2. Разработване на </a:t>
            </a:r>
            <a:r>
              <a:rPr lang="de-DE" sz="1800" b="1" i="0" u="none" strike="noStrike" cap="none">
                <a:solidFill>
                  <a:srgbClr val="9225A5"/>
                </a:solidFill>
                <a:latin typeface="Calibri"/>
                <a:ea typeface="Calibri"/>
                <a:cs typeface="Calibri"/>
                <a:sym typeface="Calibri"/>
              </a:rPr>
              <a:t>външни услуги</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Arial"/>
              <a:buNone/>
            </a:pPr>
            <a:r>
              <a:rPr lang="de-DE" sz="1800" b="0" i="0" u="none" strike="noStrike" cap="none">
                <a:solidFill>
                  <a:schemeClr val="dk1"/>
                </a:solidFill>
                <a:latin typeface="Calibri"/>
                <a:ea typeface="Calibri"/>
                <a:cs typeface="Calibri"/>
                <a:sym typeface="Calibri"/>
              </a:rPr>
              <a:t>3. Отчитане на специфики, които изискват </a:t>
            </a:r>
            <a:r>
              <a:rPr lang="de-DE" sz="1800" b="1" i="0" u="none" strike="noStrike" cap="none">
                <a:solidFill>
                  <a:srgbClr val="6AA84F"/>
                </a:solidFill>
                <a:latin typeface="Calibri"/>
                <a:ea typeface="Calibri"/>
                <a:cs typeface="Calibri"/>
                <a:sym typeface="Calibri"/>
              </a:rPr>
              <a:t>модификации </a:t>
            </a:r>
            <a:r>
              <a:rPr lang="de-DE" sz="1800" b="0" i="0" u="none" strike="noStrike" cap="none">
                <a:solidFill>
                  <a:schemeClr val="dk1"/>
                </a:solidFill>
                <a:latin typeface="Calibri"/>
                <a:ea typeface="Calibri"/>
                <a:cs typeface="Calibri"/>
                <a:sym typeface="Calibri"/>
              </a:rPr>
              <a:t>на наръчника</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de-DE" sz="1800" b="0" i="0" u="none" strike="noStrike" cap="none">
                <a:solidFill>
                  <a:srgbClr val="000000"/>
                </a:solidFill>
                <a:latin typeface="Calibri"/>
                <a:ea typeface="Calibri"/>
                <a:cs typeface="Calibri"/>
                <a:sym typeface="Calibri"/>
              </a:rPr>
              <a:t>4. Анализ на пропуските и </a:t>
            </a:r>
            <a:r>
              <a:rPr lang="de-DE" sz="1800">
                <a:latin typeface="Calibri"/>
                <a:ea typeface="Calibri"/>
                <a:cs typeface="Calibri"/>
                <a:sym typeface="Calibri"/>
              </a:rPr>
              <a:t>изготвяне</a:t>
            </a:r>
            <a:r>
              <a:rPr lang="de-DE" sz="1800" b="0" i="0" u="none" strike="noStrike" cap="none">
                <a:solidFill>
                  <a:srgbClr val="000000"/>
                </a:solidFill>
                <a:latin typeface="Calibri"/>
                <a:ea typeface="Calibri"/>
                <a:cs typeface="Calibri"/>
                <a:sym typeface="Calibri"/>
              </a:rPr>
              <a:t> на изисквания за </a:t>
            </a:r>
            <a:r>
              <a:rPr lang="de-DE" sz="1800" b="1" i="0" u="none" strike="noStrike" cap="none">
                <a:solidFill>
                  <a:srgbClr val="2F5496"/>
                </a:solidFill>
                <a:latin typeface="Calibri"/>
                <a:ea typeface="Calibri"/>
                <a:cs typeface="Calibri"/>
                <a:sym typeface="Calibri"/>
              </a:rPr>
              <a:t>нови услуги</a:t>
            </a:r>
            <a:endParaRPr sz="1800" b="1" i="0" u="none" strike="noStrike" cap="none">
              <a:solidFill>
                <a:srgbClr val="2F5496"/>
              </a:solidFill>
              <a:latin typeface="Calibri"/>
              <a:ea typeface="Calibri"/>
              <a:cs typeface="Calibri"/>
              <a:sym typeface="Calibri"/>
            </a:endParaRPr>
          </a:p>
        </p:txBody>
      </p:sp>
      <p:sp>
        <p:nvSpPr>
          <p:cNvPr id="325" name="Google Shape;325;p16"/>
          <p:cNvSpPr/>
          <p:nvPr/>
        </p:nvSpPr>
        <p:spPr>
          <a:xfrm>
            <a:off x="1991839" y="2866003"/>
            <a:ext cx="2538000" cy="29079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1</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Arial"/>
                <a:ea typeface="Arial"/>
                <a:cs typeface="Arial"/>
                <a:sym typeface="Arial"/>
              </a:rPr>
              <a:t/>
            </a:r>
            <a:br>
              <a:rPr lang="de-DE" sz="2489"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sp>
        <p:nvSpPr>
          <p:cNvPr id="326" name="Google Shape;326;p16"/>
          <p:cNvSpPr/>
          <p:nvPr/>
        </p:nvSpPr>
        <p:spPr>
          <a:xfrm>
            <a:off x="4783628" y="2866003"/>
            <a:ext cx="2537999" cy="2908002"/>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2</a:t>
            </a:r>
            <a:endParaRPr sz="1400" b="0" i="0" u="none" strike="noStrike" cap="none">
              <a:solidFill>
                <a:srgbClr val="000000"/>
              </a:solidFill>
              <a:latin typeface="Calibri"/>
              <a:ea typeface="Calibri"/>
              <a:cs typeface="Calibri"/>
              <a:sym typeface="Calibri"/>
            </a:endParaRPr>
          </a:p>
        </p:txBody>
      </p:sp>
      <p:sp>
        <p:nvSpPr>
          <p:cNvPr id="327" name="Google Shape;327;p16"/>
          <p:cNvSpPr/>
          <p:nvPr/>
        </p:nvSpPr>
        <p:spPr>
          <a:xfrm>
            <a:off x="7575401" y="2866003"/>
            <a:ext cx="2537999" cy="2908002"/>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3</a:t>
            </a:r>
            <a:endParaRPr sz="1400" b="0" i="0" u="none" strike="noStrike" cap="none">
              <a:solidFill>
                <a:srgbClr val="000000"/>
              </a:solidFill>
              <a:latin typeface="Calibri"/>
              <a:ea typeface="Calibri"/>
              <a:cs typeface="Calibri"/>
              <a:sym typeface="Calibri"/>
            </a:endParaRPr>
          </a:p>
        </p:txBody>
      </p:sp>
      <p:sp>
        <p:nvSpPr>
          <p:cNvPr id="328" name="Google Shape;328;p16"/>
          <p:cNvSpPr txBox="1">
            <a:spLocks noGrp="1"/>
          </p:cNvSpPr>
          <p:nvPr>
            <p:ph type="title" idx="4294967295"/>
          </p:nvPr>
        </p:nvSpPr>
        <p:spPr>
          <a:xfrm>
            <a:off x="653263" y="321472"/>
            <a:ext cx="4348836" cy="763500"/>
          </a:xfrm>
          <a:prstGeom prst="rect">
            <a:avLst/>
          </a:prstGeom>
          <a:noFill/>
          <a:ln>
            <a:noFill/>
          </a:ln>
        </p:spPr>
        <p:txBody>
          <a:bodyPr spcFirstLastPara="1" wrap="square" lIns="121875" tIns="121875" rIns="121875" bIns="121875"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de-DE"/>
              <a:t>Работен пакет 3</a:t>
            </a:r>
            <a:endParaRPr/>
          </a:p>
        </p:txBody>
      </p:sp>
      <p:cxnSp>
        <p:nvCxnSpPr>
          <p:cNvPr id="329" name="Google Shape;329;p16"/>
          <p:cNvCxnSpPr/>
          <p:nvPr/>
        </p:nvCxnSpPr>
        <p:spPr>
          <a:xfrm>
            <a:off x="2847109" y="3657600"/>
            <a:ext cx="0" cy="1828800"/>
          </a:xfrm>
          <a:prstGeom prst="straightConnector1">
            <a:avLst/>
          </a:prstGeom>
          <a:noFill/>
          <a:ln w="9525" cap="flat" cmpd="sng">
            <a:solidFill>
              <a:srgbClr val="D83829"/>
            </a:solidFill>
            <a:prstDash val="solid"/>
            <a:round/>
            <a:headEnd type="none" w="sm" len="sm"/>
            <a:tailEnd type="none" w="sm" len="sm"/>
          </a:ln>
        </p:spPr>
      </p:cxnSp>
      <p:cxnSp>
        <p:nvCxnSpPr>
          <p:cNvPr id="330" name="Google Shape;330;p16"/>
          <p:cNvCxnSpPr/>
          <p:nvPr/>
        </p:nvCxnSpPr>
        <p:spPr>
          <a:xfrm>
            <a:off x="3671458" y="3678382"/>
            <a:ext cx="0" cy="1828800"/>
          </a:xfrm>
          <a:prstGeom prst="straightConnector1">
            <a:avLst/>
          </a:prstGeom>
          <a:noFill/>
          <a:ln w="9525" cap="flat" cmpd="sng">
            <a:solidFill>
              <a:srgbClr val="D83829"/>
            </a:solidFill>
            <a:prstDash val="solid"/>
            <a:round/>
            <a:headEnd type="none" w="sm" len="sm"/>
            <a:tailEnd type="none" w="sm" len="sm"/>
          </a:ln>
        </p:spPr>
      </p:cxnSp>
      <p:sp>
        <p:nvSpPr>
          <p:cNvPr id="331" name="Google Shape;331;p16"/>
          <p:cNvSpPr txBox="1"/>
          <p:nvPr/>
        </p:nvSpPr>
        <p:spPr>
          <a:xfrm>
            <a:off x="2202869"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None/>
            </a:pPr>
            <a:r>
              <a:rPr lang="de-DE" sz="1200" b="1" i="0" u="none" strike="noStrike" cap="none">
                <a:solidFill>
                  <a:srgbClr val="D83829"/>
                </a:solidFill>
                <a:latin typeface="Arial"/>
                <a:ea typeface="Arial"/>
                <a:cs typeface="Arial"/>
                <a:sym typeface="Arial"/>
              </a:rPr>
              <a:t>Стъпка 1</a:t>
            </a:r>
            <a:endParaRPr sz="1400" b="1" i="0" u="none" strike="noStrike" cap="none">
              <a:solidFill>
                <a:srgbClr val="000000"/>
              </a:solidFill>
              <a:latin typeface="Arial"/>
              <a:ea typeface="Arial"/>
              <a:cs typeface="Arial"/>
              <a:sym typeface="Arial"/>
            </a:endParaRPr>
          </a:p>
        </p:txBody>
      </p:sp>
      <p:sp>
        <p:nvSpPr>
          <p:cNvPr id="332" name="Google Shape;332;p16"/>
          <p:cNvSpPr txBox="1"/>
          <p:nvPr/>
        </p:nvSpPr>
        <p:spPr>
          <a:xfrm>
            <a:off x="2955728"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D83829"/>
              </a:buClr>
              <a:buSzPts val="1200"/>
              <a:buFont typeface="Arial"/>
              <a:buNone/>
            </a:pPr>
            <a:r>
              <a:rPr lang="de-DE" sz="1200" b="1" i="0" u="none" strike="noStrike" cap="none">
                <a:solidFill>
                  <a:srgbClr val="D83829"/>
                </a:solidFill>
                <a:latin typeface="Arial"/>
                <a:ea typeface="Arial"/>
                <a:cs typeface="Arial"/>
                <a:sym typeface="Arial"/>
              </a:rPr>
              <a:t>Стъпка</a:t>
            </a:r>
            <a:r>
              <a:rPr lang="de-DE" sz="1200" b="0" i="0" u="none" strike="noStrike" cap="none">
                <a:solidFill>
                  <a:srgbClr val="D83829"/>
                </a:solidFill>
                <a:latin typeface="Arial"/>
                <a:ea typeface="Arial"/>
                <a:cs typeface="Arial"/>
                <a:sym typeface="Arial"/>
              </a:rPr>
              <a:t> </a:t>
            </a:r>
            <a:r>
              <a:rPr lang="de-DE" sz="1200" b="1" i="0" u="none" strike="noStrike" cap="none">
                <a:solidFill>
                  <a:srgbClr val="D83829"/>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sp>
        <p:nvSpPr>
          <p:cNvPr id="333" name="Google Shape;333;p16"/>
          <p:cNvSpPr txBox="1"/>
          <p:nvPr/>
        </p:nvSpPr>
        <p:spPr>
          <a:xfrm>
            <a:off x="3800766"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D83829"/>
              </a:buClr>
              <a:buSzPts val="1200"/>
              <a:buFont typeface="Arial"/>
              <a:buNone/>
            </a:pPr>
            <a:r>
              <a:rPr lang="de-DE" sz="1200" b="1" i="0" u="none" strike="noStrike" cap="none">
                <a:solidFill>
                  <a:srgbClr val="D83829"/>
                </a:solidFill>
                <a:latin typeface="Arial"/>
                <a:ea typeface="Arial"/>
                <a:cs typeface="Arial"/>
                <a:sym typeface="Arial"/>
              </a:rPr>
              <a:t>Стъпка</a:t>
            </a:r>
            <a:r>
              <a:rPr lang="de-DE" sz="1200" b="0" i="0" u="none" strike="noStrike" cap="none">
                <a:solidFill>
                  <a:srgbClr val="D83829"/>
                </a:solidFill>
                <a:latin typeface="Arial"/>
                <a:ea typeface="Arial"/>
                <a:cs typeface="Arial"/>
                <a:sym typeface="Arial"/>
              </a:rPr>
              <a:t> </a:t>
            </a:r>
            <a:r>
              <a:rPr lang="de-DE" sz="1200" b="1" i="0" u="none" strike="noStrike" cap="none">
                <a:solidFill>
                  <a:srgbClr val="D83829"/>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pic>
        <p:nvPicPr>
          <p:cNvPr id="334" name="Google Shape;334;p16"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2173561" y="4710545"/>
            <a:ext cx="636516" cy="581891"/>
          </a:xfrm>
          <a:prstGeom prst="rect">
            <a:avLst/>
          </a:prstGeom>
          <a:noFill/>
          <a:ln>
            <a:noFill/>
          </a:ln>
        </p:spPr>
      </p:pic>
      <p:pic>
        <p:nvPicPr>
          <p:cNvPr id="335" name="Google Shape;335;p16"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3803468" y="3930294"/>
            <a:ext cx="636516" cy="581891"/>
          </a:xfrm>
          <a:prstGeom prst="rect">
            <a:avLst/>
          </a:prstGeom>
          <a:noFill/>
          <a:ln>
            <a:noFill/>
          </a:ln>
        </p:spPr>
      </p:pic>
      <p:cxnSp>
        <p:nvCxnSpPr>
          <p:cNvPr id="336" name="Google Shape;336;p16"/>
          <p:cNvCxnSpPr/>
          <p:nvPr/>
        </p:nvCxnSpPr>
        <p:spPr>
          <a:xfrm>
            <a:off x="5694704" y="3678382"/>
            <a:ext cx="0" cy="1828800"/>
          </a:xfrm>
          <a:prstGeom prst="straightConnector1">
            <a:avLst/>
          </a:prstGeom>
          <a:noFill/>
          <a:ln w="9525" cap="flat" cmpd="sng">
            <a:solidFill>
              <a:srgbClr val="D83829"/>
            </a:solidFill>
            <a:prstDash val="solid"/>
            <a:round/>
            <a:headEnd type="none" w="sm" len="sm"/>
            <a:tailEnd type="none" w="sm" len="sm"/>
          </a:ln>
        </p:spPr>
      </p:cxnSp>
      <p:cxnSp>
        <p:nvCxnSpPr>
          <p:cNvPr id="337" name="Google Shape;337;p16"/>
          <p:cNvCxnSpPr/>
          <p:nvPr/>
        </p:nvCxnSpPr>
        <p:spPr>
          <a:xfrm>
            <a:off x="6505199" y="3657600"/>
            <a:ext cx="0" cy="1828800"/>
          </a:xfrm>
          <a:prstGeom prst="straightConnector1">
            <a:avLst/>
          </a:prstGeom>
          <a:noFill/>
          <a:ln w="9525" cap="flat" cmpd="sng">
            <a:solidFill>
              <a:srgbClr val="D83829"/>
            </a:solidFill>
            <a:prstDash val="solid"/>
            <a:round/>
            <a:headEnd type="none" w="sm" len="sm"/>
            <a:tailEnd type="none" w="sm" len="sm"/>
          </a:ln>
        </p:spPr>
      </p:cxnSp>
      <p:pic>
        <p:nvPicPr>
          <p:cNvPr id="338" name="Google Shape;338;p16"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4879991" y="4710544"/>
            <a:ext cx="636516" cy="581891"/>
          </a:xfrm>
          <a:prstGeom prst="rect">
            <a:avLst/>
          </a:prstGeom>
          <a:noFill/>
          <a:ln>
            <a:noFill/>
          </a:ln>
        </p:spPr>
      </p:pic>
      <p:cxnSp>
        <p:nvCxnSpPr>
          <p:cNvPr id="339" name="Google Shape;339;p16"/>
          <p:cNvCxnSpPr/>
          <p:nvPr/>
        </p:nvCxnSpPr>
        <p:spPr>
          <a:xfrm>
            <a:off x="8415419" y="3679581"/>
            <a:ext cx="0" cy="1828800"/>
          </a:xfrm>
          <a:prstGeom prst="straightConnector1">
            <a:avLst/>
          </a:prstGeom>
          <a:noFill/>
          <a:ln w="9525" cap="flat" cmpd="sng">
            <a:solidFill>
              <a:srgbClr val="D83829"/>
            </a:solidFill>
            <a:prstDash val="solid"/>
            <a:round/>
            <a:headEnd type="none" w="sm" len="sm"/>
            <a:tailEnd type="none" w="sm" len="sm"/>
          </a:ln>
        </p:spPr>
      </p:cxnSp>
      <p:cxnSp>
        <p:nvCxnSpPr>
          <p:cNvPr id="340" name="Google Shape;340;p16"/>
          <p:cNvCxnSpPr/>
          <p:nvPr/>
        </p:nvCxnSpPr>
        <p:spPr>
          <a:xfrm>
            <a:off x="9336277" y="3657600"/>
            <a:ext cx="0" cy="1828800"/>
          </a:xfrm>
          <a:prstGeom prst="straightConnector1">
            <a:avLst/>
          </a:prstGeom>
          <a:noFill/>
          <a:ln w="9525" cap="flat" cmpd="sng">
            <a:solidFill>
              <a:srgbClr val="D83829"/>
            </a:solidFill>
            <a:prstDash val="solid"/>
            <a:round/>
            <a:headEnd type="none" w="sm" len="sm"/>
            <a:tailEnd type="none" w="sm" len="sm"/>
          </a:ln>
        </p:spPr>
      </p:cxnSp>
      <p:pic>
        <p:nvPicPr>
          <p:cNvPr id="341" name="Google Shape;341;p16"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8523205" y="4820448"/>
            <a:ext cx="636516" cy="581891"/>
          </a:xfrm>
          <a:prstGeom prst="rect">
            <a:avLst/>
          </a:prstGeom>
          <a:noFill/>
          <a:ln>
            <a:noFill/>
          </a:ln>
        </p:spPr>
      </p:pic>
      <p:pic>
        <p:nvPicPr>
          <p:cNvPr id="342" name="Google Shape;342;p16"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2910252" y="4007459"/>
            <a:ext cx="700455" cy="403715"/>
          </a:xfrm>
          <a:prstGeom prst="rect">
            <a:avLst/>
          </a:prstGeom>
          <a:noFill/>
          <a:ln>
            <a:noFill/>
          </a:ln>
        </p:spPr>
      </p:pic>
      <p:pic>
        <p:nvPicPr>
          <p:cNvPr id="343" name="Google Shape;343;p16"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4881194" y="3809632"/>
            <a:ext cx="700455" cy="403715"/>
          </a:xfrm>
          <a:prstGeom prst="rect">
            <a:avLst/>
          </a:prstGeom>
          <a:noFill/>
          <a:ln>
            <a:noFill/>
          </a:ln>
        </p:spPr>
      </p:pic>
      <p:pic>
        <p:nvPicPr>
          <p:cNvPr id="344" name="Google Shape;344;p16"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5767751" y="3809631"/>
            <a:ext cx="700455" cy="403715"/>
          </a:xfrm>
          <a:prstGeom prst="rect">
            <a:avLst/>
          </a:prstGeom>
          <a:noFill/>
          <a:ln>
            <a:noFill/>
          </a:ln>
        </p:spPr>
      </p:pic>
      <p:pic>
        <p:nvPicPr>
          <p:cNvPr id="345" name="Google Shape;345;p16" descr="Картина, която съдържа черен, тъмнина&#10;&#10;Описанието е генерирано автоматично"/>
          <p:cNvPicPr preferRelativeResize="0"/>
          <p:nvPr/>
        </p:nvPicPr>
        <p:blipFill rotWithShape="1">
          <a:blip r:embed="rId5">
            <a:alphaModFix/>
          </a:blip>
          <a:srcRect/>
          <a:stretch/>
        </p:blipFill>
        <p:spPr>
          <a:xfrm flipH="1">
            <a:off x="2958611" y="4888522"/>
            <a:ext cx="596411" cy="400051"/>
          </a:xfrm>
          <a:prstGeom prst="rect">
            <a:avLst/>
          </a:prstGeom>
          <a:noFill/>
          <a:ln>
            <a:noFill/>
          </a:ln>
        </p:spPr>
      </p:pic>
      <p:pic>
        <p:nvPicPr>
          <p:cNvPr id="346" name="Google Shape;346;p16" descr="Картина, която съдържа черен, тъмнина&#10;&#10;Описанието е генерирано автоматично"/>
          <p:cNvPicPr preferRelativeResize="0"/>
          <p:nvPr/>
        </p:nvPicPr>
        <p:blipFill rotWithShape="1">
          <a:blip r:embed="rId6">
            <a:alphaModFix/>
          </a:blip>
          <a:srcRect/>
          <a:stretch/>
        </p:blipFill>
        <p:spPr>
          <a:xfrm flipH="1">
            <a:off x="3766039" y="4874601"/>
            <a:ext cx="674076" cy="611065"/>
          </a:xfrm>
          <a:prstGeom prst="rect">
            <a:avLst/>
          </a:prstGeom>
          <a:noFill/>
          <a:ln>
            <a:noFill/>
          </a:ln>
        </p:spPr>
      </p:pic>
      <p:cxnSp>
        <p:nvCxnSpPr>
          <p:cNvPr id="347" name="Google Shape;347;p16"/>
          <p:cNvCxnSpPr/>
          <p:nvPr/>
        </p:nvCxnSpPr>
        <p:spPr>
          <a:xfrm rot="10800000" flipH="1">
            <a:off x="3550625" y="4552948"/>
            <a:ext cx="335574" cy="309199"/>
          </a:xfrm>
          <a:prstGeom prst="straightConnector1">
            <a:avLst/>
          </a:prstGeom>
          <a:noFill/>
          <a:ln w="9525" cap="flat" cmpd="sng">
            <a:solidFill>
              <a:schemeClr val="dk1"/>
            </a:solidFill>
            <a:prstDash val="solid"/>
            <a:round/>
            <a:headEnd type="none" w="sm" len="sm"/>
            <a:tailEnd type="triangle" w="med" len="med"/>
          </a:ln>
        </p:spPr>
      </p:cxnSp>
      <p:cxnSp>
        <p:nvCxnSpPr>
          <p:cNvPr id="348" name="Google Shape;348;p16"/>
          <p:cNvCxnSpPr/>
          <p:nvPr/>
        </p:nvCxnSpPr>
        <p:spPr>
          <a:xfrm>
            <a:off x="3279529" y="4407877"/>
            <a:ext cx="42496" cy="416165"/>
          </a:xfrm>
          <a:prstGeom prst="straightConnector1">
            <a:avLst/>
          </a:prstGeom>
          <a:noFill/>
          <a:ln w="9525" cap="flat" cmpd="sng">
            <a:solidFill>
              <a:schemeClr val="dk1"/>
            </a:solidFill>
            <a:prstDash val="solid"/>
            <a:round/>
            <a:headEnd type="none" w="sm" len="sm"/>
            <a:tailEnd type="triangle" w="med" len="med"/>
          </a:ln>
        </p:spPr>
      </p:cxnSp>
      <p:cxnSp>
        <p:nvCxnSpPr>
          <p:cNvPr id="349" name="Google Shape;349;p16"/>
          <p:cNvCxnSpPr/>
          <p:nvPr/>
        </p:nvCxnSpPr>
        <p:spPr>
          <a:xfrm flipH="1">
            <a:off x="4120660" y="4517779"/>
            <a:ext cx="8790" cy="306264"/>
          </a:xfrm>
          <a:prstGeom prst="straightConnector1">
            <a:avLst/>
          </a:prstGeom>
          <a:noFill/>
          <a:ln w="9525" cap="flat" cmpd="sng">
            <a:solidFill>
              <a:schemeClr val="dk1"/>
            </a:solidFill>
            <a:prstDash val="solid"/>
            <a:round/>
            <a:headEnd type="none" w="sm" len="sm"/>
            <a:tailEnd type="triangle" w="med" len="med"/>
          </a:ln>
        </p:spPr>
      </p:cxnSp>
      <p:pic>
        <p:nvPicPr>
          <p:cNvPr id="350" name="Google Shape;350;p16" descr="Картина, която съдържа екранна снимка, текст, дизайн, жак&#10;&#10;Описанието е генерирано автоматично"/>
          <p:cNvPicPr preferRelativeResize="0"/>
          <p:nvPr/>
        </p:nvPicPr>
        <p:blipFill rotWithShape="1">
          <a:blip r:embed="rId7">
            <a:alphaModFix/>
          </a:blip>
          <a:srcRect l="28953" t="21991" r="28032" b="-294"/>
          <a:stretch/>
        </p:blipFill>
        <p:spPr>
          <a:xfrm>
            <a:off x="5766727" y="4665532"/>
            <a:ext cx="773696" cy="753598"/>
          </a:xfrm>
          <a:prstGeom prst="rect">
            <a:avLst/>
          </a:prstGeom>
          <a:noFill/>
          <a:ln>
            <a:noFill/>
          </a:ln>
        </p:spPr>
      </p:pic>
      <p:pic>
        <p:nvPicPr>
          <p:cNvPr id="351" name="Google Shape;351;p16" descr="Картина, която съдържа екранна снимка, текст, дизайн, жак&#10;&#10;Описанието е генерирано автоматично"/>
          <p:cNvPicPr preferRelativeResize="0"/>
          <p:nvPr/>
        </p:nvPicPr>
        <p:blipFill rotWithShape="1">
          <a:blip r:embed="rId7">
            <a:alphaModFix/>
          </a:blip>
          <a:srcRect l="28953" t="21991" r="28032" b="-294"/>
          <a:stretch/>
        </p:blipFill>
        <p:spPr>
          <a:xfrm>
            <a:off x="7642419" y="4753455"/>
            <a:ext cx="773696" cy="753598"/>
          </a:xfrm>
          <a:prstGeom prst="rect">
            <a:avLst/>
          </a:prstGeom>
          <a:noFill/>
          <a:ln>
            <a:noFill/>
          </a:ln>
        </p:spPr>
      </p:pic>
      <p:sp>
        <p:nvSpPr>
          <p:cNvPr id="352" name="Google Shape;352;p16"/>
          <p:cNvSpPr/>
          <p:nvPr/>
        </p:nvSpPr>
        <p:spPr>
          <a:xfrm>
            <a:off x="10295658" y="200491"/>
            <a:ext cx="1707173" cy="886557"/>
          </a:xfrm>
          <a:prstGeom prst="rect">
            <a:avLst/>
          </a:prstGeom>
          <a:solidFill>
            <a:srgbClr val="F2F2F2"/>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3" name="Google Shape;353;p16" descr="Картина, която съдържа текст, символ, флаг, Шрифт&#10;&#10;Описанието е генерирано автоматично"/>
          <p:cNvPicPr preferRelativeResize="0"/>
          <p:nvPr/>
        </p:nvPicPr>
        <p:blipFill rotWithShape="1">
          <a:blip r:embed="rId8">
            <a:alphaModFix/>
          </a:blip>
          <a:srcRect/>
          <a:stretch/>
        </p:blipFill>
        <p:spPr>
          <a:xfrm>
            <a:off x="-831" y="6236208"/>
            <a:ext cx="741910" cy="621793"/>
          </a:xfrm>
          <a:prstGeom prst="rect">
            <a:avLst/>
          </a:prstGeom>
          <a:noFill/>
          <a:ln>
            <a:noFill/>
          </a:ln>
        </p:spPr>
      </p:pic>
      <p:pic>
        <p:nvPicPr>
          <p:cNvPr id="354" name="Google Shape;354;p16"/>
          <p:cNvPicPr preferRelativeResize="0"/>
          <p:nvPr/>
        </p:nvPicPr>
        <p:blipFill rotWithShape="1">
          <a:blip r:embed="rId9">
            <a:alphaModFix/>
          </a:blip>
          <a:srcRect/>
          <a:stretch/>
        </p:blipFill>
        <p:spPr>
          <a:xfrm>
            <a:off x="9813943" y="93585"/>
            <a:ext cx="2290825" cy="829128"/>
          </a:xfrm>
          <a:prstGeom prst="rect">
            <a:avLst/>
          </a:prstGeom>
          <a:noFill/>
          <a:ln>
            <a:noFill/>
          </a:ln>
        </p:spPr>
      </p:pic>
      <p:sp>
        <p:nvSpPr>
          <p:cNvPr id="355" name="Google Shape;355;p16"/>
          <p:cNvSpPr txBox="1">
            <a:spLocks noGrp="1"/>
          </p:cNvSpPr>
          <p:nvPr>
            <p:ph type="ftr" idx="4294967295"/>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chemeClr val="dk1"/>
                </a:solidFill>
                <a:latin typeface="Gill Sans"/>
                <a:ea typeface="Gill Sans"/>
                <a:cs typeface="Gill Sans"/>
                <a:sym typeface="Gill Sans"/>
              </a:rPr>
              <a:t>LIFE-2022-CET_ENERCOM</a:t>
            </a:r>
            <a:endParaRPr>
              <a:solidFill>
                <a:schemeClr val="dk1"/>
              </a:solidFill>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0"/>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p>
            <a:pPr marL="0" lvl="0" indent="0" algn="ctr" rtl="0">
              <a:lnSpc>
                <a:spcPct val="90000"/>
              </a:lnSpc>
              <a:spcBef>
                <a:spcPts val="0"/>
              </a:spcBef>
              <a:spcAft>
                <a:spcPts val="0"/>
              </a:spcAft>
              <a:buClr>
                <a:srgbClr val="262626"/>
              </a:buClr>
              <a:buSzPts val="2200"/>
              <a:buFont typeface="Gill Sans"/>
              <a:buNone/>
            </a:pPr>
            <a:r>
              <a:rPr lang="de-DE"/>
              <a:t>Разработване и тестване на разширени услуги</a:t>
            </a:r>
            <a:endParaRPr/>
          </a:p>
        </p:txBody>
      </p:sp>
      <p:sp>
        <p:nvSpPr>
          <p:cNvPr id="361" name="Google Shape;361;p60"/>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p>
            <a:pPr lvl="0" algn="just">
              <a:lnSpc>
                <a:spcPct val="90000"/>
              </a:lnSpc>
              <a:buFont typeface="Calibri"/>
              <a:buChar char="•"/>
            </a:pPr>
            <a:r>
              <a:rPr lang="ru-RU" dirty="0">
                <a:latin typeface="Calibri"/>
                <a:ea typeface="Calibri"/>
                <a:cs typeface="Calibri"/>
                <a:sym typeface="Calibri"/>
              </a:rPr>
              <a:t>Всеки партньор с център за обслужване провежда изследвания за събиране на информация за необходимите услуги</a:t>
            </a:r>
          </a:p>
          <a:p>
            <a:pPr lvl="0" algn="just">
              <a:lnSpc>
                <a:spcPct val="90000"/>
              </a:lnSpc>
              <a:buFont typeface="Calibri"/>
              <a:buChar char="•"/>
            </a:pPr>
            <a:r>
              <a:rPr lang="ru-RU" dirty="0">
                <a:latin typeface="Calibri"/>
                <a:ea typeface="Calibri"/>
                <a:cs typeface="Calibri"/>
                <a:sym typeface="Calibri"/>
              </a:rPr>
              <a:t>Събира се обратна връзка от потребителя </a:t>
            </a:r>
          </a:p>
          <a:p>
            <a:pPr lvl="0" algn="just">
              <a:lnSpc>
                <a:spcPct val="90000"/>
              </a:lnSpc>
              <a:buFont typeface="Calibri"/>
              <a:buChar char="•"/>
            </a:pPr>
            <a:r>
              <a:rPr lang="ru-RU" dirty="0">
                <a:latin typeface="Calibri"/>
                <a:ea typeface="Calibri"/>
                <a:cs typeface="Calibri"/>
                <a:sym typeface="Calibri"/>
              </a:rPr>
              <a:t>Разработват се Методологии и инструментариум за техническо изпълнение (напр. процедури за изчисление в съответната среда)</a:t>
            </a:r>
          </a:p>
          <a:p>
            <a:pPr lvl="0" algn="just">
              <a:lnSpc>
                <a:spcPct val="90000"/>
              </a:lnSpc>
              <a:buFont typeface="Calibri"/>
              <a:buChar char="•"/>
            </a:pPr>
            <a:r>
              <a:rPr lang="ru-RU" dirty="0">
                <a:latin typeface="Calibri"/>
                <a:ea typeface="Calibri"/>
                <a:cs typeface="Calibri"/>
                <a:sym typeface="Calibri"/>
              </a:rPr>
              <a:t>Услугите са приложими за всеки пилотен регион без или с малки корекции</a:t>
            </a:r>
          </a:p>
          <a:p>
            <a:pPr lvl="0" algn="just">
              <a:lnSpc>
                <a:spcPct val="90000"/>
              </a:lnSpc>
              <a:buFont typeface="Calibri"/>
              <a:buChar char="•"/>
            </a:pPr>
            <a:r>
              <a:rPr lang="ru-RU" dirty="0">
                <a:latin typeface="Calibri"/>
                <a:ea typeface="Calibri"/>
                <a:cs typeface="Calibri"/>
                <a:sym typeface="Calibri"/>
              </a:rPr>
              <a:t>Включват подобрения за потребителите</a:t>
            </a:r>
          </a:p>
          <a:p>
            <a:pPr lvl="0" algn="just">
              <a:lnSpc>
                <a:spcPct val="90000"/>
              </a:lnSpc>
              <a:buFont typeface="Calibri"/>
              <a:buChar char="•"/>
            </a:pPr>
            <a:r>
              <a:rPr lang="ru-RU" dirty="0">
                <a:latin typeface="Calibri"/>
                <a:ea typeface="Calibri"/>
                <a:cs typeface="Calibri"/>
                <a:sym typeface="Calibri"/>
              </a:rPr>
              <a:t>Възлагат се задачи на подизпълнители, за да покрият техническата интеграция на части от услугите</a:t>
            </a:r>
          </a:p>
        </p:txBody>
      </p:sp>
      <p:sp>
        <p:nvSpPr>
          <p:cNvPr id="362" name="Google Shape;362;p60"/>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p>
            <a:pPr marL="457200" lvl="0" indent="0" algn="just" rtl="0">
              <a:lnSpc>
                <a:spcPct val="100000"/>
              </a:lnSpc>
              <a:spcBef>
                <a:spcPts val="1000"/>
              </a:spcBef>
              <a:spcAft>
                <a:spcPts val="0"/>
              </a:spcAft>
              <a:buSzPts val="1500"/>
              <a:buNone/>
            </a:pPr>
            <a:r>
              <a:rPr lang="de-DE" dirty="0"/>
              <a:t>РП4 включва участие на заинтересованите страни за разработването на усъвършенствани подуслуги и самото развитие на услугата. Тези подуслуги се тестват на ранен етап в рамките на пилотните проекти заедно с определени заинтересовани страни</a:t>
            </a:r>
            <a:endParaRPr dirty="0"/>
          </a:p>
        </p:txBody>
      </p:sp>
      <p:sp>
        <p:nvSpPr>
          <p:cNvPr id="363" name="Google Shape;363;p60"/>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p>
            <a:pPr marL="0" lvl="0" indent="0" algn="ctr" rtl="0">
              <a:lnSpc>
                <a:spcPct val="100000"/>
              </a:lnSpc>
              <a:spcBef>
                <a:spcPts val="0"/>
              </a:spcBef>
              <a:spcAft>
                <a:spcPts val="0"/>
              </a:spcAft>
              <a:buSzPts val="1100"/>
              <a:buNone/>
            </a:pPr>
            <a:fld id="{00000000-1234-1234-1234-123412341234}" type="slidenum">
              <a:rPr lang="de-DE"/>
              <a:t>11</a:t>
            </a:fld>
            <a:endParaRPr/>
          </a:p>
        </p:txBody>
      </p:sp>
      <p:pic>
        <p:nvPicPr>
          <p:cNvPr id="364" name="Google Shape;364;p60"/>
          <p:cNvPicPr preferRelativeResize="0"/>
          <p:nvPr/>
        </p:nvPicPr>
        <p:blipFill rotWithShape="1">
          <a:blip r:embed="rId3">
            <a:alphaModFix/>
          </a:blip>
          <a:srcRect/>
          <a:stretch/>
        </p:blipFill>
        <p:spPr>
          <a:xfrm>
            <a:off x="199618" y="192010"/>
            <a:ext cx="2290825" cy="829128"/>
          </a:xfrm>
          <a:prstGeom prst="rect">
            <a:avLst/>
          </a:prstGeom>
          <a:noFill/>
          <a:ln>
            <a:noFill/>
          </a:ln>
        </p:spPr>
      </p:pic>
      <p:pic>
        <p:nvPicPr>
          <p:cNvPr id="365" name="Google Shape;365;p60" descr="Картина, която съдържа текст, символ, флаг, Шрифт&#10;&#10;Описанието е генерирано автоматично"/>
          <p:cNvPicPr preferRelativeResize="0"/>
          <p:nvPr/>
        </p:nvPicPr>
        <p:blipFill rotWithShape="1">
          <a:blip r:embed="rId4">
            <a:alphaModFix/>
          </a:blip>
          <a:srcRect/>
          <a:stretch/>
        </p:blipFill>
        <p:spPr>
          <a:xfrm>
            <a:off x="-831" y="6236208"/>
            <a:ext cx="741910" cy="621793"/>
          </a:xfrm>
          <a:prstGeom prst="rect">
            <a:avLst/>
          </a:prstGeom>
          <a:noFill/>
          <a:ln>
            <a:noFill/>
          </a:ln>
        </p:spPr>
      </p:pic>
      <p:sp>
        <p:nvSpPr>
          <p:cNvPr id="366" name="Google Shape;366;p60"/>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rgbClr val="FFFFFF"/>
                </a:solidFill>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70"/>
        <p:cNvGrpSpPr/>
        <p:nvPr/>
      </p:nvGrpSpPr>
      <p:grpSpPr>
        <a:xfrm>
          <a:off x="0" y="0"/>
          <a:ext cx="0" cy="0"/>
          <a:chOff x="0" y="0"/>
          <a:chExt cx="0" cy="0"/>
        </a:xfrm>
      </p:grpSpPr>
      <p:cxnSp>
        <p:nvCxnSpPr>
          <p:cNvPr id="371" name="Google Shape;371;p20"/>
          <p:cNvCxnSpPr/>
          <p:nvPr/>
        </p:nvCxnSpPr>
        <p:spPr>
          <a:xfrm>
            <a:off x="2743200" y="3657600"/>
            <a:ext cx="0" cy="1828800"/>
          </a:xfrm>
          <a:prstGeom prst="straightConnector1">
            <a:avLst/>
          </a:prstGeom>
          <a:noFill/>
          <a:ln w="9525" cap="flat" cmpd="sng">
            <a:solidFill>
              <a:srgbClr val="000000"/>
            </a:solidFill>
            <a:prstDash val="solid"/>
            <a:round/>
            <a:headEnd type="none" w="sm" len="sm"/>
            <a:tailEnd type="none" w="sm" len="sm"/>
          </a:ln>
        </p:spPr>
      </p:cxnSp>
      <p:cxnSp>
        <p:nvCxnSpPr>
          <p:cNvPr id="372" name="Google Shape;372;p20"/>
          <p:cNvCxnSpPr/>
          <p:nvPr/>
        </p:nvCxnSpPr>
        <p:spPr>
          <a:xfrm>
            <a:off x="5587998" y="3657600"/>
            <a:ext cx="0" cy="1828800"/>
          </a:xfrm>
          <a:prstGeom prst="straightConnector1">
            <a:avLst/>
          </a:prstGeom>
          <a:noFill/>
          <a:ln w="9525" cap="flat" cmpd="sng">
            <a:solidFill>
              <a:srgbClr val="000000"/>
            </a:solidFill>
            <a:prstDash val="solid"/>
            <a:round/>
            <a:headEnd type="none" w="sm" len="sm"/>
            <a:tailEnd type="none" w="sm" len="sm"/>
          </a:ln>
        </p:spPr>
      </p:cxnSp>
      <p:cxnSp>
        <p:nvCxnSpPr>
          <p:cNvPr id="373" name="Google Shape;373;p20"/>
          <p:cNvCxnSpPr/>
          <p:nvPr/>
        </p:nvCxnSpPr>
        <p:spPr>
          <a:xfrm>
            <a:off x="3352803" y="3657600"/>
            <a:ext cx="0" cy="1828800"/>
          </a:xfrm>
          <a:prstGeom prst="straightConnector1">
            <a:avLst/>
          </a:prstGeom>
          <a:noFill/>
          <a:ln w="9525" cap="flat" cmpd="sng">
            <a:solidFill>
              <a:srgbClr val="000000"/>
            </a:solidFill>
            <a:prstDash val="solid"/>
            <a:round/>
            <a:headEnd type="none" w="sm" len="sm"/>
            <a:tailEnd type="none" w="sm" len="sm"/>
          </a:ln>
        </p:spPr>
      </p:cxnSp>
      <p:cxnSp>
        <p:nvCxnSpPr>
          <p:cNvPr id="374" name="Google Shape;374;p20"/>
          <p:cNvCxnSpPr/>
          <p:nvPr/>
        </p:nvCxnSpPr>
        <p:spPr>
          <a:xfrm>
            <a:off x="6197602" y="3657600"/>
            <a:ext cx="0" cy="1828800"/>
          </a:xfrm>
          <a:prstGeom prst="straightConnector1">
            <a:avLst/>
          </a:prstGeom>
          <a:noFill/>
          <a:ln w="9525" cap="flat" cmpd="sng">
            <a:solidFill>
              <a:srgbClr val="000000"/>
            </a:solidFill>
            <a:prstDash val="solid"/>
            <a:round/>
            <a:headEnd type="none" w="sm" len="sm"/>
            <a:tailEnd type="none" w="sm" len="sm"/>
          </a:ln>
        </p:spPr>
      </p:cxnSp>
      <p:sp>
        <p:nvSpPr>
          <p:cNvPr id="375" name="Google Shape;375;p20"/>
          <p:cNvSpPr txBox="1"/>
          <p:nvPr/>
        </p:nvSpPr>
        <p:spPr>
          <a:xfrm>
            <a:off x="2133596" y="3556001"/>
            <a:ext cx="609603" cy="1848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Етап 1</a:t>
            </a:r>
            <a:endParaRPr sz="1400" b="0" i="0" u="none" strike="noStrike" cap="none">
              <a:solidFill>
                <a:srgbClr val="000000"/>
              </a:solidFill>
              <a:latin typeface="Arial"/>
              <a:ea typeface="Arial"/>
              <a:cs typeface="Arial"/>
              <a:sym typeface="Arial"/>
            </a:endParaRPr>
          </a:p>
        </p:txBody>
      </p:sp>
      <p:sp>
        <p:nvSpPr>
          <p:cNvPr id="376" name="Google Shape;376;p20"/>
          <p:cNvSpPr txBox="1"/>
          <p:nvPr/>
        </p:nvSpPr>
        <p:spPr>
          <a:xfrm>
            <a:off x="2734056" y="3556001"/>
            <a:ext cx="609603" cy="1848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Стъпка 2</a:t>
            </a:r>
            <a:endParaRPr sz="1400" b="0" i="0" u="none" strike="noStrike" cap="none">
              <a:solidFill>
                <a:srgbClr val="000000"/>
              </a:solidFill>
              <a:latin typeface="Arial"/>
              <a:ea typeface="Arial"/>
              <a:cs typeface="Arial"/>
              <a:sym typeface="Arial"/>
            </a:endParaRPr>
          </a:p>
        </p:txBody>
      </p:sp>
      <p:cxnSp>
        <p:nvCxnSpPr>
          <p:cNvPr id="377" name="Google Shape;377;p20"/>
          <p:cNvCxnSpPr/>
          <p:nvPr/>
        </p:nvCxnSpPr>
        <p:spPr>
          <a:xfrm>
            <a:off x="6807195" y="3657600"/>
            <a:ext cx="0" cy="1828800"/>
          </a:xfrm>
          <a:prstGeom prst="straightConnector1">
            <a:avLst/>
          </a:prstGeom>
          <a:noFill/>
          <a:ln w="9525" cap="flat" cmpd="sng">
            <a:solidFill>
              <a:srgbClr val="000000"/>
            </a:solidFill>
            <a:prstDash val="solid"/>
            <a:round/>
            <a:headEnd type="none" w="sm" len="sm"/>
            <a:tailEnd type="none" w="sm" len="sm"/>
          </a:ln>
        </p:spPr>
      </p:cxnSp>
      <p:sp>
        <p:nvSpPr>
          <p:cNvPr id="378" name="Google Shape;378;p20"/>
          <p:cNvSpPr txBox="1"/>
          <p:nvPr/>
        </p:nvSpPr>
        <p:spPr>
          <a:xfrm>
            <a:off x="6197602" y="3556001"/>
            <a:ext cx="609603" cy="1848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Стъпка 6</a:t>
            </a:r>
            <a:endParaRPr sz="1400" b="0" i="0" u="none" strike="noStrike" cap="none">
              <a:solidFill>
                <a:srgbClr val="000000"/>
              </a:solidFill>
              <a:latin typeface="Arial"/>
              <a:ea typeface="Arial"/>
              <a:cs typeface="Arial"/>
              <a:sym typeface="Arial"/>
            </a:endParaRPr>
          </a:p>
        </p:txBody>
      </p:sp>
      <p:sp>
        <p:nvSpPr>
          <p:cNvPr id="379" name="Google Shape;379;p20"/>
          <p:cNvSpPr txBox="1"/>
          <p:nvPr/>
        </p:nvSpPr>
        <p:spPr>
          <a:xfrm>
            <a:off x="3454402" y="3556001"/>
            <a:ext cx="609603" cy="1848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Стъпка 3</a:t>
            </a:r>
            <a:endParaRPr sz="1400" b="0" i="0" u="none" strike="noStrike" cap="none">
              <a:solidFill>
                <a:srgbClr val="000000"/>
              </a:solidFill>
              <a:latin typeface="Arial"/>
              <a:ea typeface="Arial"/>
              <a:cs typeface="Arial"/>
              <a:sym typeface="Arial"/>
            </a:endParaRPr>
          </a:p>
        </p:txBody>
      </p:sp>
      <p:grpSp>
        <p:nvGrpSpPr>
          <p:cNvPr id="380" name="Google Shape;380;p20"/>
          <p:cNvGrpSpPr/>
          <p:nvPr/>
        </p:nvGrpSpPr>
        <p:grpSpPr>
          <a:xfrm>
            <a:off x="7721595" y="3657600"/>
            <a:ext cx="1320806" cy="1828800"/>
            <a:chOff x="7721595" y="3657600"/>
            <a:chExt cx="1320806" cy="1828800"/>
          </a:xfrm>
        </p:grpSpPr>
        <p:sp>
          <p:nvSpPr>
            <p:cNvPr id="381" name="Google Shape;381;p20"/>
            <p:cNvSpPr/>
            <p:nvPr/>
          </p:nvSpPr>
          <p:spPr>
            <a:xfrm>
              <a:off x="8432999" y="4671203"/>
              <a:ext cx="553202" cy="713597"/>
            </a:xfrm>
            <a:custGeom>
              <a:avLst/>
              <a:gdLst/>
              <a:ahLst/>
              <a:cxnLst/>
              <a:rect l="l" t="t" r="r" b="b"/>
              <a:pathLst>
                <a:path w="120000" h="120000" extrusionOk="0">
                  <a:moveTo>
                    <a:pt x="20000" y="0"/>
                  </a:moveTo>
                  <a:cubicBezTo>
                    <a:pt x="19999" y="0"/>
                    <a:pt x="19999" y="0"/>
                    <a:pt x="19999" y="1"/>
                  </a:cubicBezTo>
                  <a:lnTo>
                    <a:pt x="0" y="104495"/>
                  </a:lnTo>
                  <a:cubicBezTo>
                    <a:pt x="0" y="104496"/>
                    <a:pt x="0" y="104496"/>
                    <a:pt x="1" y="104496"/>
                  </a:cubicBezTo>
                  <a:lnTo>
                    <a:pt x="100000" y="120000"/>
                  </a:lnTo>
                  <a:cubicBezTo>
                    <a:pt x="100001" y="120000"/>
                    <a:pt x="100001" y="120000"/>
                    <a:pt x="100001" y="119999"/>
                  </a:cubicBezTo>
                  <a:lnTo>
                    <a:pt x="120000" y="15505"/>
                  </a:lnTo>
                  <a:cubicBezTo>
                    <a:pt x="120000" y="15504"/>
                    <a:pt x="120000" y="15504"/>
                    <a:pt x="119999" y="15504"/>
                  </a:cubicBezTo>
                  <a:close/>
                </a:path>
              </a:pathLst>
            </a:custGeom>
            <a:solidFill>
              <a:srgbClr val="E7E6E6"/>
            </a:solidFill>
            <a:ln w="9525" cap="flat" cmpd="sng">
              <a:solidFill>
                <a:srgbClr val="44546A"/>
              </a:solidFill>
              <a:prstDash val="solid"/>
              <a:round/>
              <a:headEnd type="none" w="sm" len="sm"/>
              <a:tailEnd type="none" w="sm" len="sm"/>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000000"/>
                </a:buClr>
                <a:buSzPts val="1067"/>
                <a:buFont typeface="Arial"/>
                <a:buNone/>
              </a:pPr>
              <a:r>
                <a:rPr lang="de-DE" sz="1067" b="0" i="0" u="none" strike="noStrike" cap="none">
                  <a:solidFill>
                    <a:srgbClr val="000000"/>
                  </a:solidFill>
                  <a:latin typeface="Arial"/>
                  <a:ea typeface="Arial"/>
                  <a:cs typeface="Arial"/>
                  <a:sym typeface="Arial"/>
                </a:rPr>
                <a:t>Съществуваща услуга</a:t>
              </a:r>
              <a:endParaRPr sz="1400" b="0" i="0" u="none" strike="noStrike" cap="none">
                <a:solidFill>
                  <a:srgbClr val="000000"/>
                </a:solidFill>
                <a:latin typeface="Arial"/>
                <a:ea typeface="Arial"/>
                <a:cs typeface="Arial"/>
                <a:sym typeface="Arial"/>
              </a:endParaRPr>
            </a:p>
          </p:txBody>
        </p:sp>
        <p:cxnSp>
          <p:nvCxnSpPr>
            <p:cNvPr id="382" name="Google Shape;382;p20"/>
            <p:cNvCxnSpPr/>
            <p:nvPr/>
          </p:nvCxnSpPr>
          <p:spPr>
            <a:xfrm>
              <a:off x="8386245" y="3657600"/>
              <a:ext cx="0" cy="1828800"/>
            </a:xfrm>
            <a:prstGeom prst="straightConnector1">
              <a:avLst/>
            </a:prstGeom>
            <a:noFill/>
            <a:ln w="9525" cap="flat" cmpd="sng">
              <a:solidFill>
                <a:srgbClr val="000000"/>
              </a:solidFill>
              <a:prstDash val="solid"/>
              <a:round/>
              <a:headEnd type="none" w="sm" len="sm"/>
              <a:tailEnd type="none" w="sm" len="sm"/>
            </a:ln>
          </p:spPr>
        </p:cxnSp>
        <p:cxnSp>
          <p:nvCxnSpPr>
            <p:cNvPr id="383" name="Google Shape;383;p20"/>
            <p:cNvCxnSpPr/>
            <p:nvPr/>
          </p:nvCxnSpPr>
          <p:spPr>
            <a:xfrm>
              <a:off x="9042401" y="3657600"/>
              <a:ext cx="0" cy="1828800"/>
            </a:xfrm>
            <a:prstGeom prst="straightConnector1">
              <a:avLst/>
            </a:prstGeom>
            <a:noFill/>
            <a:ln w="9525" cap="flat" cmpd="sng">
              <a:solidFill>
                <a:srgbClr val="000000"/>
              </a:solidFill>
              <a:prstDash val="solid"/>
              <a:round/>
              <a:headEnd type="none" w="sm" len="sm"/>
              <a:tailEnd type="none" w="sm" len="sm"/>
            </a:ln>
          </p:spPr>
        </p:cxnSp>
        <p:sp>
          <p:nvSpPr>
            <p:cNvPr id="384" name="Google Shape;384;p20"/>
            <p:cNvSpPr/>
            <p:nvPr/>
          </p:nvSpPr>
          <p:spPr>
            <a:xfrm>
              <a:off x="7721595" y="4673598"/>
              <a:ext cx="609603" cy="711202"/>
            </a:xfrm>
            <a:custGeom>
              <a:avLst/>
              <a:gdLst/>
              <a:ahLst/>
              <a:cxnLst/>
              <a:rect l="l" t="t" r="r" b="b"/>
              <a:pathLst>
                <a:path w="120000" h="120000" extrusionOk="0">
                  <a:moveTo>
                    <a:pt x="0" y="42028"/>
                  </a:moveTo>
                  <a:lnTo>
                    <a:pt x="45000" y="42028"/>
                  </a:lnTo>
                  <a:lnTo>
                    <a:pt x="45000" y="25714"/>
                  </a:lnTo>
                  <a:lnTo>
                    <a:pt x="30000" y="25714"/>
                  </a:lnTo>
                  <a:lnTo>
                    <a:pt x="60000" y="0"/>
                  </a:lnTo>
                  <a:lnTo>
                    <a:pt x="90000" y="25714"/>
                  </a:lnTo>
                  <a:lnTo>
                    <a:pt x="75000" y="25714"/>
                  </a:lnTo>
                  <a:lnTo>
                    <a:pt x="75000" y="42028"/>
                  </a:lnTo>
                  <a:lnTo>
                    <a:pt x="120000" y="42028"/>
                  </a:lnTo>
                  <a:lnTo>
                    <a:pt x="120000" y="120000"/>
                  </a:lnTo>
                  <a:lnTo>
                    <a:pt x="0" y="120000"/>
                  </a:lnTo>
                  <a:close/>
                </a:path>
              </a:pathLst>
            </a:custGeom>
            <a:solidFill>
              <a:srgbClr val="E7E6E6"/>
            </a:solidFill>
            <a:ln w="9525" cap="flat" cmpd="sng">
              <a:solidFill>
                <a:srgbClr val="44546A"/>
              </a:solidFill>
              <a:prstDash val="solid"/>
              <a:round/>
              <a:headEnd type="none" w="sm" len="sm"/>
              <a:tailEnd type="none" w="sm" len="sm"/>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000000"/>
                </a:buClr>
                <a:buSzPts val="1067"/>
                <a:buFont typeface="Arial"/>
                <a:buNone/>
              </a:pPr>
              <a:r>
                <a:rPr lang="de-DE" sz="1067" b="0" i="0" u="none" strike="noStrike" cap="none">
                  <a:solidFill>
                    <a:srgbClr val="000000"/>
                  </a:solidFill>
                  <a:latin typeface="Arial"/>
                  <a:ea typeface="Arial"/>
                  <a:cs typeface="Arial"/>
                  <a:sym typeface="Arial"/>
                </a:rPr>
                <a:t>Външно обслужване</a:t>
              </a:r>
              <a:endParaRPr sz="1400" b="0" i="0" u="none" strike="noStrike" cap="none">
                <a:solidFill>
                  <a:srgbClr val="000000"/>
                </a:solidFill>
                <a:latin typeface="Arial"/>
                <a:ea typeface="Arial"/>
                <a:cs typeface="Arial"/>
                <a:sym typeface="Arial"/>
              </a:endParaRPr>
            </a:p>
          </p:txBody>
        </p:sp>
      </p:grpSp>
      <p:sp>
        <p:nvSpPr>
          <p:cNvPr id="385" name="Google Shape;385;p20"/>
          <p:cNvSpPr/>
          <p:nvPr/>
        </p:nvSpPr>
        <p:spPr>
          <a:xfrm>
            <a:off x="3244501" y="4343601"/>
            <a:ext cx="609603" cy="634803"/>
          </a:xfrm>
          <a:custGeom>
            <a:avLst/>
            <a:gdLst/>
            <a:ahLst/>
            <a:cxnLst/>
            <a:rect l="l" t="t" r="r" b="b"/>
            <a:pathLst>
              <a:path w="120000" h="120000" extrusionOk="0">
                <a:moveTo>
                  <a:pt x="0" y="91191"/>
                </a:moveTo>
                <a:lnTo>
                  <a:pt x="30000" y="62382"/>
                </a:lnTo>
                <a:lnTo>
                  <a:pt x="30000" y="76786"/>
                </a:lnTo>
                <a:lnTo>
                  <a:pt x="75000" y="76786"/>
                </a:lnTo>
                <a:lnTo>
                  <a:pt x="75000" y="28809"/>
                </a:lnTo>
                <a:lnTo>
                  <a:pt x="60000" y="28809"/>
                </a:lnTo>
                <a:lnTo>
                  <a:pt x="90000" y="0"/>
                </a:lnTo>
                <a:lnTo>
                  <a:pt x="120000" y="28809"/>
                </a:lnTo>
                <a:lnTo>
                  <a:pt x="105000" y="28809"/>
                </a:lnTo>
                <a:lnTo>
                  <a:pt x="105000" y="105595"/>
                </a:lnTo>
                <a:lnTo>
                  <a:pt x="30000" y="105595"/>
                </a:lnTo>
                <a:lnTo>
                  <a:pt x="30000" y="120000"/>
                </a:lnTo>
                <a:close/>
              </a:path>
            </a:pathLst>
          </a:custGeom>
          <a:solidFill>
            <a:srgbClr val="E7E6E6"/>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r>
              <a:rPr lang="de-DE" sz="1067" b="0" i="0" u="none" strike="noStrike" cap="none">
                <a:solidFill>
                  <a:srgbClr val="000000"/>
                </a:solidFill>
                <a:latin typeface="Arial"/>
                <a:ea typeface="Arial"/>
                <a:cs typeface="Arial"/>
                <a:sym typeface="Arial"/>
              </a:rPr>
              <a:t>празнина</a:t>
            </a:r>
            <a:endParaRPr sz="2489" b="0" i="0" u="none" strike="noStrike" cap="none">
              <a:solidFill>
                <a:srgbClr val="000000"/>
              </a:solidFill>
              <a:latin typeface="Arial"/>
              <a:ea typeface="Arial"/>
              <a:cs typeface="Arial"/>
              <a:sym typeface="Arial"/>
            </a:endParaRPr>
          </a:p>
        </p:txBody>
      </p:sp>
      <p:sp>
        <p:nvSpPr>
          <p:cNvPr id="386" name="Google Shape;386;p20"/>
          <p:cNvSpPr/>
          <p:nvPr/>
        </p:nvSpPr>
        <p:spPr>
          <a:xfrm>
            <a:off x="723975" y="1082850"/>
            <a:ext cx="10877700" cy="5643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600" b="1" i="0" u="none" strike="noStrike" cap="none">
                <a:solidFill>
                  <a:srgbClr val="000000"/>
                </a:solidFill>
                <a:latin typeface="Calibri"/>
                <a:ea typeface="Calibri"/>
                <a:cs typeface="Calibri"/>
                <a:sym typeface="Calibri"/>
              </a:rPr>
              <a:t>Внедряване на наръчника </a:t>
            </a:r>
            <a:endParaRPr sz="2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de-DE" sz="1800" b="0" i="0" u="none" strike="noStrike" cap="none">
                <a:solidFill>
                  <a:srgbClr val="000000"/>
                </a:solidFill>
                <a:latin typeface="Calibri"/>
                <a:ea typeface="Calibri"/>
                <a:cs typeface="Calibri"/>
                <a:sym typeface="Calibri"/>
              </a:rPr>
              <a:t>1. Разработване и тестване на </a:t>
            </a:r>
            <a:r>
              <a:rPr lang="de-DE" sz="1800" b="1" i="0" u="none" strike="noStrike" cap="none">
                <a:solidFill>
                  <a:srgbClr val="2E75B5"/>
                </a:solidFill>
                <a:latin typeface="Calibri"/>
                <a:ea typeface="Calibri"/>
                <a:cs typeface="Calibri"/>
                <a:sym typeface="Calibri"/>
              </a:rPr>
              <a:t>нови/разширени услуги</a:t>
            </a:r>
            <a:r>
              <a:rPr lang="de-DE" sz="1800" b="0" i="0" u="none" strike="noStrike" cap="none">
                <a:solidFill>
                  <a:srgbClr val="000000"/>
                </a:solidFill>
                <a:latin typeface="Calibri"/>
                <a:ea typeface="Calibri"/>
                <a:cs typeface="Calibri"/>
                <a:sym typeface="Calibri"/>
              </a:rPr>
              <a:t>, с отчитане на обратната връзка от заинтересованите страни</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de-DE" sz="1800" b="0" i="0" u="none" strike="noStrike" cap="none">
                <a:solidFill>
                  <a:srgbClr val="000000"/>
                </a:solidFill>
                <a:latin typeface="Calibri"/>
                <a:ea typeface="Calibri"/>
                <a:cs typeface="Calibri"/>
                <a:sym typeface="Calibri"/>
              </a:rPr>
              <a:t>3. Създаване на </a:t>
            </a:r>
            <a:r>
              <a:rPr lang="de-DE" sz="1800" b="1" i="0" u="none" strike="noStrike" cap="none">
                <a:solidFill>
                  <a:srgbClr val="2F5496"/>
                </a:solidFill>
                <a:latin typeface="Calibri"/>
                <a:ea typeface="Calibri"/>
                <a:cs typeface="Calibri"/>
                <a:sym typeface="Calibri"/>
              </a:rPr>
              <a:t>центрове за обслужване тип „едно гише“</a:t>
            </a:r>
            <a:endParaRPr sz="1800" b="0" i="0" u="none" strike="noStrike" cap="none">
              <a:solidFill>
                <a:srgbClr val="2F549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de-DE" sz="1800" b="0" i="0" u="none" strike="noStrike" cap="none">
                <a:solidFill>
                  <a:srgbClr val="000000"/>
                </a:solidFill>
                <a:latin typeface="Calibri"/>
                <a:ea typeface="Calibri"/>
                <a:cs typeface="Calibri"/>
                <a:sym typeface="Calibri"/>
              </a:rPr>
              <a:t>4. Разработване на </a:t>
            </a:r>
            <a:r>
              <a:rPr lang="de-DE" sz="1800" b="1" i="0" u="none" strike="noStrike" cap="none">
                <a:solidFill>
                  <a:srgbClr val="548135"/>
                </a:solidFill>
                <a:latin typeface="Calibri"/>
                <a:ea typeface="Calibri"/>
                <a:cs typeface="Calibri"/>
                <a:sym typeface="Calibri"/>
              </a:rPr>
              <a:t>Уеб платформа</a:t>
            </a:r>
            <a:endParaRPr sz="1800" b="1" i="0" u="none" strike="noStrike" cap="none">
              <a:solidFill>
                <a:srgbClr val="548135"/>
              </a:solidFill>
              <a:latin typeface="Calibri"/>
              <a:ea typeface="Calibri"/>
              <a:cs typeface="Calibri"/>
              <a:sym typeface="Calibri"/>
            </a:endParaRPr>
          </a:p>
        </p:txBody>
      </p:sp>
      <p:sp>
        <p:nvSpPr>
          <p:cNvPr id="387" name="Google Shape;387;p20"/>
          <p:cNvSpPr/>
          <p:nvPr/>
        </p:nvSpPr>
        <p:spPr>
          <a:xfrm>
            <a:off x="4874849" y="2779858"/>
            <a:ext cx="2538000" cy="3014100"/>
          </a:xfrm>
          <a:prstGeom prst="rect">
            <a:avLst/>
          </a:prstGeom>
          <a:solidFill>
            <a:srgbClr val="E7E6E6"/>
          </a:solidFill>
          <a:ln w="9525" cap="flat" cmpd="sng">
            <a:solidFill>
              <a:srgbClr val="000000"/>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2</a:t>
            </a:r>
            <a:endParaRPr sz="1400" b="0" i="0" u="none" strike="noStrike" cap="none">
              <a:solidFill>
                <a:srgbClr val="000000"/>
              </a:solidFill>
              <a:latin typeface="Calibri"/>
              <a:ea typeface="Calibri"/>
              <a:cs typeface="Calibri"/>
              <a:sym typeface="Calibri"/>
            </a:endParaRPr>
          </a:p>
        </p:txBody>
      </p:sp>
      <p:sp>
        <p:nvSpPr>
          <p:cNvPr id="388" name="Google Shape;388;p20"/>
          <p:cNvSpPr/>
          <p:nvPr/>
        </p:nvSpPr>
        <p:spPr>
          <a:xfrm>
            <a:off x="7680631" y="2832882"/>
            <a:ext cx="2538000" cy="29079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3</a:t>
            </a:r>
            <a:endParaRPr sz="1400" b="0" i="0" u="none" strike="noStrike" cap="none">
              <a:solidFill>
                <a:srgbClr val="000000"/>
              </a:solidFill>
              <a:latin typeface="Calibri"/>
              <a:ea typeface="Calibri"/>
              <a:cs typeface="Calibri"/>
              <a:sym typeface="Calibri"/>
            </a:endParaRPr>
          </a:p>
        </p:txBody>
      </p:sp>
      <p:sp>
        <p:nvSpPr>
          <p:cNvPr id="389" name="Google Shape;389;p20"/>
          <p:cNvSpPr txBox="1">
            <a:spLocks noGrp="1"/>
          </p:cNvSpPr>
          <p:nvPr>
            <p:ph type="title" idx="4294967295"/>
          </p:nvPr>
        </p:nvSpPr>
        <p:spPr>
          <a:xfrm>
            <a:off x="726534" y="314146"/>
            <a:ext cx="3755354" cy="698103"/>
          </a:xfrm>
          <a:prstGeom prst="rect">
            <a:avLst/>
          </a:prstGeom>
          <a:noFill/>
          <a:ln>
            <a:noFill/>
          </a:ln>
        </p:spPr>
        <p:txBody>
          <a:bodyPr spcFirstLastPara="1" wrap="square" lIns="121875" tIns="121875" rIns="121875" bIns="121875"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de-DE"/>
              <a:t>Работен пакет 4</a:t>
            </a:r>
            <a:endParaRPr/>
          </a:p>
        </p:txBody>
      </p:sp>
      <p:sp>
        <p:nvSpPr>
          <p:cNvPr id="390" name="Google Shape;390;p20"/>
          <p:cNvSpPr/>
          <p:nvPr/>
        </p:nvSpPr>
        <p:spPr>
          <a:xfrm>
            <a:off x="1964242" y="2779833"/>
            <a:ext cx="2538000" cy="30141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1</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Arial"/>
                <a:ea typeface="Arial"/>
                <a:cs typeface="Arial"/>
                <a:sym typeface="Arial"/>
              </a:rPr>
              <a:t/>
            </a:r>
            <a:br>
              <a:rPr lang="de-DE" sz="2489"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cxnSp>
        <p:nvCxnSpPr>
          <p:cNvPr id="391" name="Google Shape;391;p20"/>
          <p:cNvCxnSpPr/>
          <p:nvPr/>
        </p:nvCxnSpPr>
        <p:spPr>
          <a:xfrm>
            <a:off x="2778084" y="3838875"/>
            <a:ext cx="0" cy="1828800"/>
          </a:xfrm>
          <a:prstGeom prst="straightConnector1">
            <a:avLst/>
          </a:prstGeom>
          <a:noFill/>
          <a:ln w="9525" cap="flat" cmpd="sng">
            <a:solidFill>
              <a:srgbClr val="D83829"/>
            </a:solidFill>
            <a:prstDash val="solid"/>
            <a:round/>
            <a:headEnd type="none" w="sm" len="sm"/>
            <a:tailEnd type="none" w="sm" len="sm"/>
          </a:ln>
        </p:spPr>
      </p:cxnSp>
      <p:cxnSp>
        <p:nvCxnSpPr>
          <p:cNvPr id="392" name="Google Shape;392;p20"/>
          <p:cNvCxnSpPr/>
          <p:nvPr/>
        </p:nvCxnSpPr>
        <p:spPr>
          <a:xfrm>
            <a:off x="3602433" y="3859657"/>
            <a:ext cx="0" cy="1828800"/>
          </a:xfrm>
          <a:prstGeom prst="straightConnector1">
            <a:avLst/>
          </a:prstGeom>
          <a:noFill/>
          <a:ln w="9525" cap="flat" cmpd="sng">
            <a:solidFill>
              <a:srgbClr val="D83829"/>
            </a:solidFill>
            <a:prstDash val="solid"/>
            <a:round/>
            <a:headEnd type="none" w="sm" len="sm"/>
            <a:tailEnd type="none" w="sm" len="sm"/>
          </a:ln>
        </p:spPr>
      </p:cxnSp>
      <p:sp>
        <p:nvSpPr>
          <p:cNvPr id="393" name="Google Shape;393;p20"/>
          <p:cNvSpPr txBox="1"/>
          <p:nvPr/>
        </p:nvSpPr>
        <p:spPr>
          <a:xfrm>
            <a:off x="2133844" y="3737276"/>
            <a:ext cx="609600" cy="3693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None/>
            </a:pPr>
            <a:r>
              <a:rPr lang="de-DE" sz="1200" b="1" i="0" u="none" strike="noStrike" cap="none">
                <a:solidFill>
                  <a:srgbClr val="D83829"/>
                </a:solidFill>
                <a:latin typeface="Arial"/>
                <a:ea typeface="Arial"/>
                <a:cs typeface="Arial"/>
                <a:sym typeface="Arial"/>
              </a:rPr>
              <a:t>Стъпка 1</a:t>
            </a:r>
            <a:endParaRPr sz="1400" b="1" i="0" u="none" strike="noStrike" cap="none">
              <a:solidFill>
                <a:srgbClr val="000000"/>
              </a:solidFill>
              <a:latin typeface="Arial"/>
              <a:ea typeface="Arial"/>
              <a:cs typeface="Arial"/>
              <a:sym typeface="Arial"/>
            </a:endParaRPr>
          </a:p>
        </p:txBody>
      </p:sp>
      <p:sp>
        <p:nvSpPr>
          <p:cNvPr id="394" name="Google Shape;394;p20"/>
          <p:cNvSpPr txBox="1"/>
          <p:nvPr/>
        </p:nvSpPr>
        <p:spPr>
          <a:xfrm>
            <a:off x="2886703" y="3737276"/>
            <a:ext cx="609600" cy="3693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D83829"/>
              </a:buClr>
              <a:buSzPts val="1200"/>
              <a:buFont typeface="Arial"/>
              <a:buNone/>
            </a:pPr>
            <a:r>
              <a:rPr lang="de-DE" sz="1200" b="1" i="0" u="none" strike="noStrike" cap="none">
                <a:solidFill>
                  <a:srgbClr val="D83829"/>
                </a:solidFill>
                <a:latin typeface="Arial"/>
                <a:ea typeface="Arial"/>
                <a:cs typeface="Arial"/>
                <a:sym typeface="Arial"/>
              </a:rPr>
              <a:t>Стъпка</a:t>
            </a:r>
            <a:r>
              <a:rPr lang="de-DE" sz="1200" b="0" i="0" u="none" strike="noStrike" cap="none">
                <a:solidFill>
                  <a:srgbClr val="D83829"/>
                </a:solidFill>
                <a:latin typeface="Arial"/>
                <a:ea typeface="Arial"/>
                <a:cs typeface="Arial"/>
                <a:sym typeface="Arial"/>
              </a:rPr>
              <a:t> 2</a:t>
            </a:r>
            <a:endParaRPr sz="1400" b="0" i="0" u="none" strike="noStrike" cap="none">
              <a:solidFill>
                <a:srgbClr val="000000"/>
              </a:solidFill>
              <a:latin typeface="Arial"/>
              <a:ea typeface="Arial"/>
              <a:cs typeface="Arial"/>
              <a:sym typeface="Arial"/>
            </a:endParaRPr>
          </a:p>
        </p:txBody>
      </p:sp>
      <p:sp>
        <p:nvSpPr>
          <p:cNvPr id="395" name="Google Shape;395;p20"/>
          <p:cNvSpPr txBox="1"/>
          <p:nvPr/>
        </p:nvSpPr>
        <p:spPr>
          <a:xfrm>
            <a:off x="3731741" y="3737276"/>
            <a:ext cx="609600" cy="3693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D83829"/>
              </a:buClr>
              <a:buSzPts val="1200"/>
              <a:buFont typeface="Arial"/>
              <a:buNone/>
            </a:pPr>
            <a:r>
              <a:rPr lang="de-DE" sz="1200" b="1" i="0" u="none" strike="noStrike" cap="none">
                <a:solidFill>
                  <a:srgbClr val="D83829"/>
                </a:solidFill>
                <a:latin typeface="Arial"/>
                <a:ea typeface="Arial"/>
                <a:cs typeface="Arial"/>
                <a:sym typeface="Arial"/>
              </a:rPr>
              <a:t>Стъпка</a:t>
            </a:r>
            <a:r>
              <a:rPr lang="de-DE" sz="1200" b="0" i="0" u="none" strike="noStrike" cap="none">
                <a:solidFill>
                  <a:srgbClr val="D83829"/>
                </a:solidFill>
                <a:latin typeface="Arial"/>
                <a:ea typeface="Arial"/>
                <a:cs typeface="Arial"/>
                <a:sym typeface="Arial"/>
              </a:rPr>
              <a:t> 3</a:t>
            </a:r>
            <a:endParaRPr sz="1400" b="0" i="0" u="none" strike="noStrike" cap="none">
              <a:solidFill>
                <a:srgbClr val="000000"/>
              </a:solidFill>
              <a:latin typeface="Arial"/>
              <a:ea typeface="Arial"/>
              <a:cs typeface="Arial"/>
              <a:sym typeface="Arial"/>
            </a:endParaRPr>
          </a:p>
        </p:txBody>
      </p:sp>
      <p:pic>
        <p:nvPicPr>
          <p:cNvPr id="396" name="Google Shape;396;p20"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2141171" y="4891820"/>
            <a:ext cx="636516" cy="581891"/>
          </a:xfrm>
          <a:prstGeom prst="rect">
            <a:avLst/>
          </a:prstGeom>
          <a:noFill/>
          <a:ln>
            <a:noFill/>
          </a:ln>
        </p:spPr>
      </p:pic>
      <p:pic>
        <p:nvPicPr>
          <p:cNvPr id="397" name="Google Shape;397;p20"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3734443" y="4111569"/>
            <a:ext cx="636516" cy="581891"/>
          </a:xfrm>
          <a:prstGeom prst="rect">
            <a:avLst/>
          </a:prstGeom>
          <a:noFill/>
          <a:ln>
            <a:noFill/>
          </a:ln>
        </p:spPr>
      </p:pic>
      <p:pic>
        <p:nvPicPr>
          <p:cNvPr id="398" name="Google Shape;398;p20"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2841227" y="4188734"/>
            <a:ext cx="700454" cy="403715"/>
          </a:xfrm>
          <a:prstGeom prst="rect">
            <a:avLst/>
          </a:prstGeom>
          <a:noFill/>
          <a:ln>
            <a:noFill/>
          </a:ln>
        </p:spPr>
      </p:pic>
      <p:pic>
        <p:nvPicPr>
          <p:cNvPr id="399" name="Google Shape;399;p20" descr="Картина, която съдържа черен, тъмнина&#10;&#10;Описанието е генерирано автоматично"/>
          <p:cNvPicPr preferRelativeResize="0"/>
          <p:nvPr/>
        </p:nvPicPr>
        <p:blipFill rotWithShape="1">
          <a:blip r:embed="rId5">
            <a:alphaModFix/>
          </a:blip>
          <a:srcRect/>
          <a:stretch/>
        </p:blipFill>
        <p:spPr>
          <a:xfrm flipH="1">
            <a:off x="2889586" y="5069797"/>
            <a:ext cx="596411" cy="400051"/>
          </a:xfrm>
          <a:prstGeom prst="rect">
            <a:avLst/>
          </a:prstGeom>
          <a:noFill/>
          <a:ln>
            <a:noFill/>
          </a:ln>
        </p:spPr>
      </p:pic>
      <p:pic>
        <p:nvPicPr>
          <p:cNvPr id="400" name="Google Shape;400;p20" descr="Картина, която съдържа черен, тъмнина&#10;&#10;Описанието е генерирано автоматично"/>
          <p:cNvPicPr preferRelativeResize="0"/>
          <p:nvPr/>
        </p:nvPicPr>
        <p:blipFill rotWithShape="1">
          <a:blip r:embed="rId6">
            <a:alphaModFix/>
          </a:blip>
          <a:srcRect/>
          <a:stretch/>
        </p:blipFill>
        <p:spPr>
          <a:xfrm flipH="1">
            <a:off x="3697014" y="5055876"/>
            <a:ext cx="674076" cy="611065"/>
          </a:xfrm>
          <a:prstGeom prst="rect">
            <a:avLst/>
          </a:prstGeom>
          <a:noFill/>
          <a:ln>
            <a:noFill/>
          </a:ln>
        </p:spPr>
      </p:pic>
      <p:cxnSp>
        <p:nvCxnSpPr>
          <p:cNvPr id="401" name="Google Shape;401;p20"/>
          <p:cNvCxnSpPr/>
          <p:nvPr/>
        </p:nvCxnSpPr>
        <p:spPr>
          <a:xfrm rot="10800000" flipH="1">
            <a:off x="3481600" y="4734122"/>
            <a:ext cx="335700" cy="309300"/>
          </a:xfrm>
          <a:prstGeom prst="straightConnector1">
            <a:avLst/>
          </a:prstGeom>
          <a:noFill/>
          <a:ln w="9525" cap="flat" cmpd="sng">
            <a:solidFill>
              <a:schemeClr val="dk1"/>
            </a:solidFill>
            <a:prstDash val="solid"/>
            <a:round/>
            <a:headEnd type="none" w="sm" len="sm"/>
            <a:tailEnd type="triangle" w="med" len="med"/>
          </a:ln>
        </p:spPr>
      </p:cxnSp>
      <p:cxnSp>
        <p:nvCxnSpPr>
          <p:cNvPr id="402" name="Google Shape;402;p20"/>
          <p:cNvCxnSpPr/>
          <p:nvPr/>
        </p:nvCxnSpPr>
        <p:spPr>
          <a:xfrm>
            <a:off x="3210504" y="4589152"/>
            <a:ext cx="42600" cy="416100"/>
          </a:xfrm>
          <a:prstGeom prst="straightConnector1">
            <a:avLst/>
          </a:prstGeom>
          <a:noFill/>
          <a:ln w="9525" cap="flat" cmpd="sng">
            <a:solidFill>
              <a:schemeClr val="dk1"/>
            </a:solidFill>
            <a:prstDash val="solid"/>
            <a:round/>
            <a:headEnd type="none" w="sm" len="sm"/>
            <a:tailEnd type="triangle" w="med" len="med"/>
          </a:ln>
        </p:spPr>
      </p:cxnSp>
      <p:cxnSp>
        <p:nvCxnSpPr>
          <p:cNvPr id="403" name="Google Shape;403;p20"/>
          <p:cNvCxnSpPr/>
          <p:nvPr/>
        </p:nvCxnSpPr>
        <p:spPr>
          <a:xfrm flipH="1">
            <a:off x="4051725" y="4699054"/>
            <a:ext cx="8700" cy="306300"/>
          </a:xfrm>
          <a:prstGeom prst="straightConnector1">
            <a:avLst/>
          </a:prstGeom>
          <a:noFill/>
          <a:ln w="9525" cap="flat" cmpd="sng">
            <a:solidFill>
              <a:schemeClr val="dk1"/>
            </a:solidFill>
            <a:prstDash val="solid"/>
            <a:round/>
            <a:headEnd type="none" w="sm" len="sm"/>
            <a:tailEnd type="triangle" w="med" len="med"/>
          </a:ln>
        </p:spPr>
      </p:cxnSp>
      <p:cxnSp>
        <p:nvCxnSpPr>
          <p:cNvPr id="404" name="Google Shape;404;p20"/>
          <p:cNvCxnSpPr/>
          <p:nvPr/>
        </p:nvCxnSpPr>
        <p:spPr>
          <a:xfrm>
            <a:off x="5892531" y="3859682"/>
            <a:ext cx="0" cy="1828800"/>
          </a:xfrm>
          <a:prstGeom prst="straightConnector1">
            <a:avLst/>
          </a:prstGeom>
          <a:noFill/>
          <a:ln w="9525" cap="flat" cmpd="sng">
            <a:solidFill>
              <a:srgbClr val="D83829"/>
            </a:solidFill>
            <a:prstDash val="solid"/>
            <a:round/>
            <a:headEnd type="none" w="sm" len="sm"/>
            <a:tailEnd type="none" w="sm" len="sm"/>
          </a:ln>
        </p:spPr>
      </p:cxnSp>
      <p:cxnSp>
        <p:nvCxnSpPr>
          <p:cNvPr id="405" name="Google Shape;405;p20"/>
          <p:cNvCxnSpPr/>
          <p:nvPr/>
        </p:nvCxnSpPr>
        <p:spPr>
          <a:xfrm>
            <a:off x="6842238" y="3838900"/>
            <a:ext cx="0" cy="1828800"/>
          </a:xfrm>
          <a:prstGeom prst="straightConnector1">
            <a:avLst/>
          </a:prstGeom>
          <a:noFill/>
          <a:ln w="9525" cap="flat" cmpd="sng">
            <a:solidFill>
              <a:srgbClr val="D83829"/>
            </a:solidFill>
            <a:prstDash val="solid"/>
            <a:round/>
            <a:headEnd type="none" w="sm" len="sm"/>
            <a:tailEnd type="none" w="sm" len="sm"/>
          </a:ln>
        </p:spPr>
      </p:cxnSp>
      <p:pic>
        <p:nvPicPr>
          <p:cNvPr id="406" name="Google Shape;406;p20"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5099800" y="4840556"/>
            <a:ext cx="636516" cy="581891"/>
          </a:xfrm>
          <a:prstGeom prst="rect">
            <a:avLst/>
          </a:prstGeom>
          <a:noFill/>
          <a:ln>
            <a:noFill/>
          </a:ln>
        </p:spPr>
      </p:pic>
      <p:pic>
        <p:nvPicPr>
          <p:cNvPr id="407" name="Google Shape;407;p20"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5035060" y="3924990"/>
            <a:ext cx="700454" cy="403715"/>
          </a:xfrm>
          <a:prstGeom prst="rect">
            <a:avLst/>
          </a:prstGeom>
          <a:noFill/>
          <a:ln>
            <a:noFill/>
          </a:ln>
        </p:spPr>
      </p:pic>
      <p:pic>
        <p:nvPicPr>
          <p:cNvPr id="408" name="Google Shape;408;p20"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5980232" y="3924989"/>
            <a:ext cx="700454" cy="403715"/>
          </a:xfrm>
          <a:prstGeom prst="rect">
            <a:avLst/>
          </a:prstGeom>
          <a:noFill/>
          <a:ln>
            <a:noFill/>
          </a:ln>
        </p:spPr>
      </p:pic>
      <p:pic>
        <p:nvPicPr>
          <p:cNvPr id="409" name="Google Shape;409;p20" descr="Картина, която съдържа екранна снимка, текст, дизайн, жак&#10;&#10;Описанието е генерирано автоматично"/>
          <p:cNvPicPr preferRelativeResize="0"/>
          <p:nvPr/>
        </p:nvPicPr>
        <p:blipFill rotWithShape="1">
          <a:blip r:embed="rId7">
            <a:alphaModFix/>
          </a:blip>
          <a:srcRect l="28953" t="21991" r="28032" b="-294"/>
          <a:stretch/>
        </p:blipFill>
        <p:spPr>
          <a:xfrm>
            <a:off x="6030497" y="4810197"/>
            <a:ext cx="773696" cy="753598"/>
          </a:xfrm>
          <a:prstGeom prst="rect">
            <a:avLst/>
          </a:prstGeom>
          <a:noFill/>
          <a:ln>
            <a:noFill/>
          </a:ln>
        </p:spPr>
      </p:pic>
      <p:cxnSp>
        <p:nvCxnSpPr>
          <p:cNvPr id="410" name="Google Shape;410;p20"/>
          <p:cNvCxnSpPr/>
          <p:nvPr/>
        </p:nvCxnSpPr>
        <p:spPr>
          <a:xfrm>
            <a:off x="8766194" y="3869227"/>
            <a:ext cx="0" cy="1828800"/>
          </a:xfrm>
          <a:prstGeom prst="straightConnector1">
            <a:avLst/>
          </a:prstGeom>
          <a:noFill/>
          <a:ln w="9525" cap="flat" cmpd="sng">
            <a:solidFill>
              <a:srgbClr val="D83829"/>
            </a:solidFill>
            <a:prstDash val="solid"/>
            <a:round/>
            <a:headEnd type="none" w="sm" len="sm"/>
            <a:tailEnd type="none" w="sm" len="sm"/>
          </a:ln>
        </p:spPr>
      </p:cxnSp>
      <p:cxnSp>
        <p:nvCxnSpPr>
          <p:cNvPr id="411" name="Google Shape;411;p20"/>
          <p:cNvCxnSpPr/>
          <p:nvPr/>
        </p:nvCxnSpPr>
        <p:spPr>
          <a:xfrm>
            <a:off x="9687052" y="3847246"/>
            <a:ext cx="0" cy="1828800"/>
          </a:xfrm>
          <a:prstGeom prst="straightConnector1">
            <a:avLst/>
          </a:prstGeom>
          <a:noFill/>
          <a:ln w="9525" cap="flat" cmpd="sng">
            <a:solidFill>
              <a:srgbClr val="D83829"/>
            </a:solidFill>
            <a:prstDash val="solid"/>
            <a:round/>
            <a:headEnd type="none" w="sm" len="sm"/>
            <a:tailEnd type="none" w="sm" len="sm"/>
          </a:ln>
        </p:spPr>
      </p:cxnSp>
      <p:pic>
        <p:nvPicPr>
          <p:cNvPr id="412" name="Google Shape;412;p20"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8873980" y="5010094"/>
            <a:ext cx="636516" cy="581891"/>
          </a:xfrm>
          <a:prstGeom prst="rect">
            <a:avLst/>
          </a:prstGeom>
          <a:noFill/>
          <a:ln>
            <a:noFill/>
          </a:ln>
        </p:spPr>
      </p:pic>
      <p:pic>
        <p:nvPicPr>
          <p:cNvPr id="413" name="Google Shape;413;p20" descr="Картина, която съдържа екранна снимка, текст, дизайн, жак&#10;&#10;Описанието е генерирано автоматично"/>
          <p:cNvPicPr preferRelativeResize="0"/>
          <p:nvPr/>
        </p:nvPicPr>
        <p:blipFill rotWithShape="1">
          <a:blip r:embed="rId7">
            <a:alphaModFix/>
          </a:blip>
          <a:srcRect l="28953" t="21991" r="28032" b="-294"/>
          <a:stretch/>
        </p:blipFill>
        <p:spPr>
          <a:xfrm>
            <a:off x="7993194" y="4943101"/>
            <a:ext cx="773696" cy="753598"/>
          </a:xfrm>
          <a:prstGeom prst="rect">
            <a:avLst/>
          </a:prstGeom>
          <a:noFill/>
          <a:ln>
            <a:noFill/>
          </a:ln>
        </p:spPr>
      </p:pic>
      <p:cxnSp>
        <p:nvCxnSpPr>
          <p:cNvPr id="414" name="Google Shape;414;p20"/>
          <p:cNvCxnSpPr/>
          <p:nvPr/>
        </p:nvCxnSpPr>
        <p:spPr>
          <a:xfrm>
            <a:off x="2045614" y="5793786"/>
            <a:ext cx="3238500" cy="591000"/>
          </a:xfrm>
          <a:prstGeom prst="straightConnector1">
            <a:avLst/>
          </a:prstGeom>
          <a:noFill/>
          <a:ln w="9525" cap="flat" cmpd="sng">
            <a:solidFill>
              <a:schemeClr val="dk1"/>
            </a:solidFill>
            <a:prstDash val="solid"/>
            <a:round/>
            <a:headEnd type="none" w="sm" len="sm"/>
            <a:tailEnd type="triangle" w="med" len="med"/>
          </a:ln>
        </p:spPr>
      </p:cxnSp>
      <p:cxnSp>
        <p:nvCxnSpPr>
          <p:cNvPr id="415" name="Google Shape;415;p20"/>
          <p:cNvCxnSpPr>
            <a:endCxn id="416" idx="3"/>
          </p:cNvCxnSpPr>
          <p:nvPr/>
        </p:nvCxnSpPr>
        <p:spPr>
          <a:xfrm flipH="1">
            <a:off x="6977575" y="5740652"/>
            <a:ext cx="3186600" cy="506100"/>
          </a:xfrm>
          <a:prstGeom prst="straightConnector1">
            <a:avLst/>
          </a:prstGeom>
          <a:noFill/>
          <a:ln w="9525" cap="flat" cmpd="sng">
            <a:solidFill>
              <a:schemeClr val="dk1"/>
            </a:solidFill>
            <a:prstDash val="solid"/>
            <a:round/>
            <a:headEnd type="none" w="sm" len="sm"/>
            <a:tailEnd type="triangle" w="med" len="med"/>
          </a:ln>
        </p:spPr>
      </p:cxnSp>
      <p:pic>
        <p:nvPicPr>
          <p:cNvPr id="417" name="Google Shape;417;p20" descr="Картина, която съдържа скица, черен, дизайн, изкуство&#10;&#10;Описанието е генерирано автоматично"/>
          <p:cNvPicPr preferRelativeResize="0"/>
          <p:nvPr/>
        </p:nvPicPr>
        <p:blipFill rotWithShape="1">
          <a:blip r:embed="rId8">
            <a:alphaModFix/>
          </a:blip>
          <a:srcRect/>
          <a:stretch/>
        </p:blipFill>
        <p:spPr>
          <a:xfrm>
            <a:off x="5023565" y="5709684"/>
            <a:ext cx="1128853" cy="1074129"/>
          </a:xfrm>
          <a:prstGeom prst="rect">
            <a:avLst/>
          </a:prstGeom>
          <a:noFill/>
          <a:ln>
            <a:noFill/>
          </a:ln>
        </p:spPr>
      </p:pic>
      <p:pic>
        <p:nvPicPr>
          <p:cNvPr id="416" name="Google Shape;416;p20" descr="Картина, която съдържа скица, рисунка, диаграма, кръг&#10;&#10;Описанието е генерирано автоматично"/>
          <p:cNvPicPr preferRelativeResize="0"/>
          <p:nvPr/>
        </p:nvPicPr>
        <p:blipFill rotWithShape="1">
          <a:blip r:embed="rId9">
            <a:alphaModFix/>
          </a:blip>
          <a:srcRect/>
          <a:stretch/>
        </p:blipFill>
        <p:spPr>
          <a:xfrm>
            <a:off x="6135605" y="5793947"/>
            <a:ext cx="841970" cy="905610"/>
          </a:xfrm>
          <a:prstGeom prst="rect">
            <a:avLst/>
          </a:prstGeom>
          <a:noFill/>
          <a:ln>
            <a:noFill/>
          </a:ln>
        </p:spPr>
      </p:pic>
      <p:sp>
        <p:nvSpPr>
          <p:cNvPr id="418" name="Google Shape;418;p20"/>
          <p:cNvSpPr/>
          <p:nvPr/>
        </p:nvSpPr>
        <p:spPr>
          <a:xfrm>
            <a:off x="10164150" y="70650"/>
            <a:ext cx="1941600" cy="1012200"/>
          </a:xfrm>
          <a:prstGeom prst="rect">
            <a:avLst/>
          </a:prstGeom>
          <a:solidFill>
            <a:srgbClr val="F2F2F2"/>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9" name="Google Shape;419;p20" descr="Картина, която съдържа текст, символ, флаг, Шрифт&#10;&#10;Описанието е генерирано автоматично"/>
          <p:cNvPicPr preferRelativeResize="0"/>
          <p:nvPr/>
        </p:nvPicPr>
        <p:blipFill rotWithShape="1">
          <a:blip r:embed="rId10">
            <a:alphaModFix/>
          </a:blip>
          <a:srcRect/>
          <a:stretch/>
        </p:blipFill>
        <p:spPr>
          <a:xfrm>
            <a:off x="-831" y="6236208"/>
            <a:ext cx="741910" cy="621793"/>
          </a:xfrm>
          <a:prstGeom prst="rect">
            <a:avLst/>
          </a:prstGeom>
          <a:noFill/>
          <a:ln>
            <a:noFill/>
          </a:ln>
        </p:spPr>
      </p:pic>
      <p:sp>
        <p:nvSpPr>
          <p:cNvPr id="420" name="Google Shape;420;p20"/>
          <p:cNvSpPr/>
          <p:nvPr/>
        </p:nvSpPr>
        <p:spPr>
          <a:xfrm>
            <a:off x="11601675" y="968000"/>
            <a:ext cx="432000" cy="634800"/>
          </a:xfrm>
          <a:prstGeom prst="rect">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21" name="Google Shape;421;p20"/>
          <p:cNvPicPr preferRelativeResize="0"/>
          <p:nvPr/>
        </p:nvPicPr>
        <p:blipFill rotWithShape="1">
          <a:blip r:embed="rId11">
            <a:alphaModFix/>
          </a:blip>
          <a:srcRect/>
          <a:stretch/>
        </p:blipFill>
        <p:spPr>
          <a:xfrm>
            <a:off x="9813943" y="93585"/>
            <a:ext cx="2290825" cy="829128"/>
          </a:xfrm>
          <a:prstGeom prst="rect">
            <a:avLst/>
          </a:prstGeom>
          <a:noFill/>
          <a:ln>
            <a:noFill/>
          </a:ln>
        </p:spPr>
      </p:pic>
      <p:sp>
        <p:nvSpPr>
          <p:cNvPr id="422" name="Google Shape;422;p20"/>
          <p:cNvSpPr txBox="1">
            <a:spLocks noGrp="1"/>
          </p:cNvSpPr>
          <p:nvPr>
            <p:ph type="ftr" idx="4294967295"/>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chemeClr val="dk1"/>
                </a:solidFill>
                <a:latin typeface="Gill Sans"/>
                <a:ea typeface="Gill Sans"/>
                <a:cs typeface="Gill Sans"/>
                <a:sym typeface="Gill Sans"/>
              </a:rPr>
              <a:t>LIFE-2022-CET_ENERCOM</a:t>
            </a:r>
            <a:endParaRPr>
              <a:solidFill>
                <a:schemeClr val="dk1"/>
              </a:solidFill>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1"/>
          <p:cNvSpPr txBox="1">
            <a:spLocks noGrp="1"/>
          </p:cNvSpPr>
          <p:nvPr>
            <p:ph type="title"/>
          </p:nvPr>
        </p:nvSpPr>
        <p:spPr>
          <a:xfrm>
            <a:off x="202223" y="1327638"/>
            <a:ext cx="5477608" cy="222228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fontScale="90000"/>
          </a:bodyPr>
          <a:lstStyle/>
          <a:p>
            <a:pPr marL="0" lvl="0" indent="0" algn="ctr" rtl="0">
              <a:lnSpc>
                <a:spcPct val="90000"/>
              </a:lnSpc>
              <a:spcBef>
                <a:spcPts val="0"/>
              </a:spcBef>
              <a:spcAft>
                <a:spcPts val="0"/>
              </a:spcAft>
              <a:buSzPct val="111111"/>
              <a:buNone/>
            </a:pPr>
            <a:r>
              <a:rPr lang="de-DE"/>
              <a:t/>
            </a:r>
            <a:br>
              <a:rPr lang="de-DE"/>
            </a:br>
            <a:r>
              <a:rPr lang="de-DE"/>
              <a:t/>
            </a:r>
            <a:br>
              <a:rPr lang="de-DE"/>
            </a:br>
            <a:r>
              <a:rPr lang="de-DE"/>
              <a:t>СЪЗДАВАНЕ НА ЦЕНТРОВЕ ЗА ОБСЛУЖВАНЕ ТИП „ЕДНО ГИШЕ“ В ПИЛОТНИТЕ РЕГИОНИ</a:t>
            </a:r>
            <a:br>
              <a:rPr lang="de-DE"/>
            </a:br>
            <a:r>
              <a:rPr lang="de-DE"/>
              <a:t>(АВСТРИЯ, БЪЛГАРИЯ, ИТАЛИЯ, ХЪРВАТСКА)</a:t>
            </a:r>
            <a:br>
              <a:rPr lang="de-DE"/>
            </a:br>
            <a:r>
              <a:rPr lang="de-DE"/>
              <a:t/>
            </a:r>
            <a:br>
              <a:rPr lang="de-DE"/>
            </a:br>
            <a:endParaRPr/>
          </a:p>
        </p:txBody>
      </p:sp>
      <p:sp>
        <p:nvSpPr>
          <p:cNvPr id="428" name="Google Shape;428;p61"/>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fontScale="92500" lnSpcReduction="20000"/>
          </a:bodyPr>
          <a:lstStyle/>
          <a:p>
            <a:pPr marL="457200" lvl="0" indent="-349250" algn="l" rtl="0">
              <a:lnSpc>
                <a:spcPct val="100000"/>
              </a:lnSpc>
              <a:spcBef>
                <a:spcPts val="1000"/>
              </a:spcBef>
              <a:spcAft>
                <a:spcPts val="0"/>
              </a:spcAft>
              <a:buSzPct val="108108"/>
              <a:buChar char="•"/>
            </a:pPr>
            <a:endParaRPr lang="bg-BG" dirty="0" smtClean="0"/>
          </a:p>
          <a:p>
            <a:pPr marL="457200" lvl="0" indent="-349250" algn="just" rtl="0">
              <a:lnSpc>
                <a:spcPct val="100000"/>
              </a:lnSpc>
              <a:spcBef>
                <a:spcPts val="1000"/>
              </a:spcBef>
              <a:spcAft>
                <a:spcPts val="0"/>
              </a:spcAft>
              <a:buSzPct val="108108"/>
              <a:buChar char="•"/>
            </a:pPr>
            <a:r>
              <a:rPr lang="de-DE" dirty="0" smtClean="0"/>
              <a:t>Създаване </a:t>
            </a:r>
            <a:r>
              <a:rPr lang="de-DE" dirty="0"/>
              <a:t>на центрове за обслужване тип “едно гише” във всеки пилотен регион, като се използват подходящи бизнес модели</a:t>
            </a:r>
            <a:endParaRPr dirty="0"/>
          </a:p>
          <a:p>
            <a:pPr marL="457200" lvl="0" indent="-349250" algn="just" rtl="0">
              <a:lnSpc>
                <a:spcPct val="100000"/>
              </a:lnSpc>
              <a:spcBef>
                <a:spcPts val="1000"/>
              </a:spcBef>
              <a:spcAft>
                <a:spcPts val="0"/>
              </a:spcAft>
              <a:buSzPct val="108108"/>
              <a:buChar char="•"/>
            </a:pPr>
            <a:r>
              <a:rPr lang="de-DE" dirty="0"/>
              <a:t>Подход: Разработване на  пътна карта за прилагане на реалистични бизнес казуси</a:t>
            </a:r>
            <a:endParaRPr dirty="0"/>
          </a:p>
          <a:p>
            <a:pPr marL="457200" lvl="0" indent="-349250" algn="just" rtl="0">
              <a:lnSpc>
                <a:spcPct val="100000"/>
              </a:lnSpc>
              <a:spcBef>
                <a:spcPts val="1000"/>
              </a:spcBef>
              <a:spcAft>
                <a:spcPts val="0"/>
              </a:spcAft>
              <a:buSzPct val="108108"/>
              <a:buChar char="•"/>
            </a:pPr>
            <a:r>
              <a:rPr lang="de-DE" dirty="0"/>
              <a:t>Използване на насоки за бизнес модели за “едно гише” от проекта INNOVATE</a:t>
            </a:r>
            <a:endParaRPr dirty="0"/>
          </a:p>
          <a:p>
            <a:pPr marL="457200" lvl="0" indent="-349250" algn="just" rtl="0">
              <a:lnSpc>
                <a:spcPct val="100000"/>
              </a:lnSpc>
              <a:spcBef>
                <a:spcPts val="1000"/>
              </a:spcBef>
              <a:spcAft>
                <a:spcPts val="0"/>
              </a:spcAft>
              <a:buSzPct val="108108"/>
              <a:buChar char="•"/>
            </a:pPr>
            <a:r>
              <a:rPr lang="de-DE" dirty="0"/>
              <a:t>Създаване на подходяща инфраструктура</a:t>
            </a:r>
            <a:endParaRPr dirty="0"/>
          </a:p>
          <a:p>
            <a:pPr marL="457200" lvl="0" indent="-349250" algn="just" rtl="0">
              <a:lnSpc>
                <a:spcPct val="100000"/>
              </a:lnSpc>
              <a:spcBef>
                <a:spcPts val="1000"/>
              </a:spcBef>
              <a:spcAft>
                <a:spcPts val="0"/>
              </a:spcAft>
              <a:buSzPct val="108108"/>
              <a:buChar char="•"/>
            </a:pPr>
            <a:r>
              <a:rPr lang="de-DE" dirty="0"/>
              <a:t>Укрепване на екипа с ресурси/членове</a:t>
            </a:r>
            <a:endParaRPr dirty="0"/>
          </a:p>
          <a:p>
            <a:pPr marL="457200" lvl="0" indent="-349250" algn="just" rtl="0">
              <a:lnSpc>
                <a:spcPct val="100000"/>
              </a:lnSpc>
              <a:spcBef>
                <a:spcPts val="1000"/>
              </a:spcBef>
              <a:spcAft>
                <a:spcPts val="0"/>
              </a:spcAft>
              <a:buSzPct val="108108"/>
              <a:buChar char="•"/>
            </a:pPr>
            <a:r>
              <a:rPr lang="de-DE" dirty="0"/>
              <a:t>Обучение на екипа за прилагане рамката на DISCOVER </a:t>
            </a:r>
            <a:endParaRPr dirty="0"/>
          </a:p>
          <a:p>
            <a:pPr marL="457200" lvl="0" indent="-349250" algn="just" rtl="0">
              <a:lnSpc>
                <a:spcPct val="100000"/>
              </a:lnSpc>
              <a:spcBef>
                <a:spcPts val="1000"/>
              </a:spcBef>
              <a:spcAft>
                <a:spcPts val="0"/>
              </a:spcAft>
              <a:buSzPct val="108108"/>
              <a:buChar char="•"/>
            </a:pPr>
            <a:r>
              <a:rPr lang="de-DE" dirty="0"/>
              <a:t>Консолидиране на мрежата DISCOVER и комуникационните канали</a:t>
            </a:r>
            <a:endParaRPr dirty="0"/>
          </a:p>
          <a:p>
            <a:pPr marL="457200" lvl="0" indent="-349250" algn="just" rtl="0">
              <a:lnSpc>
                <a:spcPct val="100000"/>
              </a:lnSpc>
              <a:spcBef>
                <a:spcPts val="1000"/>
              </a:spcBef>
              <a:spcAft>
                <a:spcPts val="0"/>
              </a:spcAft>
              <a:buSzPct val="108108"/>
              <a:buChar char="•"/>
            </a:pPr>
            <a:r>
              <a:rPr lang="de-DE" dirty="0"/>
              <a:t>Сътрудничество със заинтересованите страни по време на стартирането на центровете тип “едно гише”</a:t>
            </a:r>
            <a:endParaRPr dirty="0"/>
          </a:p>
          <a:p>
            <a:pPr marL="457200" lvl="0" indent="-228600" algn="l" rtl="0">
              <a:lnSpc>
                <a:spcPct val="100000"/>
              </a:lnSpc>
              <a:spcBef>
                <a:spcPts val="1000"/>
              </a:spcBef>
              <a:spcAft>
                <a:spcPts val="0"/>
              </a:spcAft>
              <a:buSzPct val="108108"/>
              <a:buNone/>
            </a:pPr>
            <a:endParaRPr dirty="0"/>
          </a:p>
        </p:txBody>
      </p:sp>
      <p:sp>
        <p:nvSpPr>
          <p:cNvPr id="429" name="Google Shape;429;p61"/>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p>
            <a:pPr marL="0" lvl="0" indent="0" algn="ctr" rtl="0">
              <a:lnSpc>
                <a:spcPct val="100000"/>
              </a:lnSpc>
              <a:spcBef>
                <a:spcPts val="0"/>
              </a:spcBef>
              <a:spcAft>
                <a:spcPts val="0"/>
              </a:spcAft>
              <a:buSzPts val="1100"/>
              <a:buNone/>
            </a:pPr>
            <a:fld id="{00000000-1234-1234-1234-123412341234}" type="slidenum">
              <a:rPr lang="de-DE"/>
              <a:t>13</a:t>
            </a:fld>
            <a:endParaRPr/>
          </a:p>
        </p:txBody>
      </p:sp>
      <p:pic>
        <p:nvPicPr>
          <p:cNvPr id="430" name="Google Shape;430;p61"/>
          <p:cNvPicPr preferRelativeResize="0"/>
          <p:nvPr/>
        </p:nvPicPr>
        <p:blipFill rotWithShape="1">
          <a:blip r:embed="rId3">
            <a:alphaModFix/>
          </a:blip>
          <a:srcRect/>
          <a:stretch/>
        </p:blipFill>
        <p:spPr>
          <a:xfrm>
            <a:off x="133993" y="126385"/>
            <a:ext cx="2290825" cy="829128"/>
          </a:xfrm>
          <a:prstGeom prst="rect">
            <a:avLst/>
          </a:prstGeom>
          <a:noFill/>
          <a:ln>
            <a:noFill/>
          </a:ln>
        </p:spPr>
      </p:pic>
      <p:pic>
        <p:nvPicPr>
          <p:cNvPr id="431" name="Google Shape;431;p61" descr="Картина, която съдържа текст, символ, флаг, Шрифт&#10;&#10;Описанието е генерирано автоматично"/>
          <p:cNvPicPr preferRelativeResize="0"/>
          <p:nvPr/>
        </p:nvPicPr>
        <p:blipFill rotWithShape="1">
          <a:blip r:embed="rId4">
            <a:alphaModFix/>
          </a:blip>
          <a:srcRect/>
          <a:stretch/>
        </p:blipFill>
        <p:spPr>
          <a:xfrm>
            <a:off x="-831" y="6236208"/>
            <a:ext cx="741910" cy="621793"/>
          </a:xfrm>
          <a:prstGeom prst="rect">
            <a:avLst/>
          </a:prstGeom>
          <a:noFill/>
          <a:ln>
            <a:noFill/>
          </a:ln>
        </p:spPr>
      </p:pic>
      <p:sp>
        <p:nvSpPr>
          <p:cNvPr id="432" name="Google Shape;432;p61"/>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rgbClr val="FFFFFF"/>
                </a:solidFill>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36"/>
        <p:cNvGrpSpPr/>
        <p:nvPr/>
      </p:nvGrpSpPr>
      <p:grpSpPr>
        <a:xfrm>
          <a:off x="0" y="0"/>
          <a:ext cx="0" cy="0"/>
          <a:chOff x="0" y="0"/>
          <a:chExt cx="0" cy="0"/>
        </a:xfrm>
      </p:grpSpPr>
      <p:cxnSp>
        <p:nvCxnSpPr>
          <p:cNvPr id="437" name="Google Shape;437;p62"/>
          <p:cNvCxnSpPr/>
          <p:nvPr/>
        </p:nvCxnSpPr>
        <p:spPr>
          <a:xfrm>
            <a:off x="2743200" y="3657600"/>
            <a:ext cx="0" cy="1828800"/>
          </a:xfrm>
          <a:prstGeom prst="straightConnector1">
            <a:avLst/>
          </a:prstGeom>
          <a:noFill/>
          <a:ln w="9525" cap="flat" cmpd="sng">
            <a:solidFill>
              <a:srgbClr val="000000"/>
            </a:solidFill>
            <a:prstDash val="solid"/>
            <a:round/>
            <a:headEnd type="none" w="sm" len="sm"/>
            <a:tailEnd type="none" w="sm" len="sm"/>
          </a:ln>
        </p:spPr>
      </p:cxnSp>
      <p:cxnSp>
        <p:nvCxnSpPr>
          <p:cNvPr id="438" name="Google Shape;438;p62"/>
          <p:cNvCxnSpPr/>
          <p:nvPr/>
        </p:nvCxnSpPr>
        <p:spPr>
          <a:xfrm>
            <a:off x="5587998" y="3657600"/>
            <a:ext cx="0" cy="1828800"/>
          </a:xfrm>
          <a:prstGeom prst="straightConnector1">
            <a:avLst/>
          </a:prstGeom>
          <a:noFill/>
          <a:ln w="9525" cap="flat" cmpd="sng">
            <a:solidFill>
              <a:srgbClr val="000000"/>
            </a:solidFill>
            <a:prstDash val="solid"/>
            <a:round/>
            <a:headEnd type="none" w="sm" len="sm"/>
            <a:tailEnd type="none" w="sm" len="sm"/>
          </a:ln>
        </p:spPr>
      </p:cxnSp>
      <p:cxnSp>
        <p:nvCxnSpPr>
          <p:cNvPr id="439" name="Google Shape;439;p62"/>
          <p:cNvCxnSpPr/>
          <p:nvPr/>
        </p:nvCxnSpPr>
        <p:spPr>
          <a:xfrm>
            <a:off x="3352803" y="3657600"/>
            <a:ext cx="0" cy="1828800"/>
          </a:xfrm>
          <a:prstGeom prst="straightConnector1">
            <a:avLst/>
          </a:prstGeom>
          <a:noFill/>
          <a:ln w="9525" cap="flat" cmpd="sng">
            <a:solidFill>
              <a:srgbClr val="000000"/>
            </a:solidFill>
            <a:prstDash val="solid"/>
            <a:round/>
            <a:headEnd type="none" w="sm" len="sm"/>
            <a:tailEnd type="none" w="sm" len="sm"/>
          </a:ln>
        </p:spPr>
      </p:cxnSp>
      <p:cxnSp>
        <p:nvCxnSpPr>
          <p:cNvPr id="440" name="Google Shape;440;p62"/>
          <p:cNvCxnSpPr/>
          <p:nvPr/>
        </p:nvCxnSpPr>
        <p:spPr>
          <a:xfrm>
            <a:off x="6197602" y="3657600"/>
            <a:ext cx="0" cy="1828800"/>
          </a:xfrm>
          <a:prstGeom prst="straightConnector1">
            <a:avLst/>
          </a:prstGeom>
          <a:noFill/>
          <a:ln w="9525" cap="flat" cmpd="sng">
            <a:solidFill>
              <a:srgbClr val="000000"/>
            </a:solidFill>
            <a:prstDash val="solid"/>
            <a:round/>
            <a:headEnd type="none" w="sm" len="sm"/>
            <a:tailEnd type="none" w="sm" len="sm"/>
          </a:ln>
        </p:spPr>
      </p:cxnSp>
      <p:sp>
        <p:nvSpPr>
          <p:cNvPr id="441" name="Google Shape;441;p62"/>
          <p:cNvSpPr txBox="1"/>
          <p:nvPr/>
        </p:nvSpPr>
        <p:spPr>
          <a:xfrm>
            <a:off x="2133596" y="3556001"/>
            <a:ext cx="609603" cy="1848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Етап 1</a:t>
            </a:r>
            <a:endParaRPr sz="1400" b="0" i="0" u="none" strike="noStrike" cap="none">
              <a:solidFill>
                <a:srgbClr val="000000"/>
              </a:solidFill>
              <a:latin typeface="Arial"/>
              <a:ea typeface="Arial"/>
              <a:cs typeface="Arial"/>
              <a:sym typeface="Arial"/>
            </a:endParaRPr>
          </a:p>
        </p:txBody>
      </p:sp>
      <p:sp>
        <p:nvSpPr>
          <p:cNvPr id="442" name="Google Shape;442;p62"/>
          <p:cNvSpPr txBox="1"/>
          <p:nvPr/>
        </p:nvSpPr>
        <p:spPr>
          <a:xfrm>
            <a:off x="2734056" y="3556001"/>
            <a:ext cx="609603" cy="1848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Стъпка 2</a:t>
            </a:r>
            <a:endParaRPr sz="1400" b="0" i="0" u="none" strike="noStrike" cap="none">
              <a:solidFill>
                <a:srgbClr val="000000"/>
              </a:solidFill>
              <a:latin typeface="Arial"/>
              <a:ea typeface="Arial"/>
              <a:cs typeface="Arial"/>
              <a:sym typeface="Arial"/>
            </a:endParaRPr>
          </a:p>
        </p:txBody>
      </p:sp>
      <p:cxnSp>
        <p:nvCxnSpPr>
          <p:cNvPr id="443" name="Google Shape;443;p62"/>
          <p:cNvCxnSpPr/>
          <p:nvPr/>
        </p:nvCxnSpPr>
        <p:spPr>
          <a:xfrm>
            <a:off x="6807195" y="3657600"/>
            <a:ext cx="0" cy="1828800"/>
          </a:xfrm>
          <a:prstGeom prst="straightConnector1">
            <a:avLst/>
          </a:prstGeom>
          <a:noFill/>
          <a:ln w="9525" cap="flat" cmpd="sng">
            <a:solidFill>
              <a:srgbClr val="000000"/>
            </a:solidFill>
            <a:prstDash val="solid"/>
            <a:round/>
            <a:headEnd type="none" w="sm" len="sm"/>
            <a:tailEnd type="none" w="sm" len="sm"/>
          </a:ln>
        </p:spPr>
      </p:cxnSp>
      <p:sp>
        <p:nvSpPr>
          <p:cNvPr id="444" name="Google Shape;444;p62"/>
          <p:cNvSpPr txBox="1"/>
          <p:nvPr/>
        </p:nvSpPr>
        <p:spPr>
          <a:xfrm>
            <a:off x="6197602" y="3556001"/>
            <a:ext cx="609603" cy="1848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Стъпка 6</a:t>
            </a:r>
            <a:endParaRPr sz="1400" b="0" i="0" u="none" strike="noStrike" cap="none">
              <a:solidFill>
                <a:srgbClr val="000000"/>
              </a:solidFill>
              <a:latin typeface="Arial"/>
              <a:ea typeface="Arial"/>
              <a:cs typeface="Arial"/>
              <a:sym typeface="Arial"/>
            </a:endParaRPr>
          </a:p>
        </p:txBody>
      </p:sp>
      <p:sp>
        <p:nvSpPr>
          <p:cNvPr id="445" name="Google Shape;445;p62"/>
          <p:cNvSpPr txBox="1"/>
          <p:nvPr/>
        </p:nvSpPr>
        <p:spPr>
          <a:xfrm>
            <a:off x="3454402" y="3556001"/>
            <a:ext cx="609603" cy="184800"/>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Стъпка 3</a:t>
            </a:r>
            <a:endParaRPr sz="1400" b="0" i="0" u="none" strike="noStrike" cap="none">
              <a:solidFill>
                <a:srgbClr val="000000"/>
              </a:solidFill>
              <a:latin typeface="Arial"/>
              <a:ea typeface="Arial"/>
              <a:cs typeface="Arial"/>
              <a:sym typeface="Arial"/>
            </a:endParaRPr>
          </a:p>
        </p:txBody>
      </p:sp>
      <p:grpSp>
        <p:nvGrpSpPr>
          <p:cNvPr id="446" name="Google Shape;446;p62"/>
          <p:cNvGrpSpPr/>
          <p:nvPr/>
        </p:nvGrpSpPr>
        <p:grpSpPr>
          <a:xfrm>
            <a:off x="7721595" y="3657600"/>
            <a:ext cx="1320806" cy="1828800"/>
            <a:chOff x="7721595" y="3657600"/>
            <a:chExt cx="1320806" cy="1828800"/>
          </a:xfrm>
        </p:grpSpPr>
        <p:sp>
          <p:nvSpPr>
            <p:cNvPr id="447" name="Google Shape;447;p62"/>
            <p:cNvSpPr/>
            <p:nvPr/>
          </p:nvSpPr>
          <p:spPr>
            <a:xfrm>
              <a:off x="8432999" y="4671203"/>
              <a:ext cx="553202" cy="713597"/>
            </a:xfrm>
            <a:custGeom>
              <a:avLst/>
              <a:gdLst/>
              <a:ahLst/>
              <a:cxnLst/>
              <a:rect l="l" t="t" r="r" b="b"/>
              <a:pathLst>
                <a:path w="120000" h="120000" extrusionOk="0">
                  <a:moveTo>
                    <a:pt x="20000" y="0"/>
                  </a:moveTo>
                  <a:cubicBezTo>
                    <a:pt x="19999" y="0"/>
                    <a:pt x="19999" y="0"/>
                    <a:pt x="19999" y="1"/>
                  </a:cubicBezTo>
                  <a:lnTo>
                    <a:pt x="0" y="104495"/>
                  </a:lnTo>
                  <a:cubicBezTo>
                    <a:pt x="0" y="104496"/>
                    <a:pt x="0" y="104496"/>
                    <a:pt x="1" y="104496"/>
                  </a:cubicBezTo>
                  <a:lnTo>
                    <a:pt x="100000" y="120000"/>
                  </a:lnTo>
                  <a:cubicBezTo>
                    <a:pt x="100001" y="120000"/>
                    <a:pt x="100001" y="120000"/>
                    <a:pt x="100001" y="119999"/>
                  </a:cubicBezTo>
                  <a:lnTo>
                    <a:pt x="120000" y="15505"/>
                  </a:lnTo>
                  <a:cubicBezTo>
                    <a:pt x="120000" y="15504"/>
                    <a:pt x="120000" y="15504"/>
                    <a:pt x="119999" y="15504"/>
                  </a:cubicBezTo>
                  <a:close/>
                </a:path>
              </a:pathLst>
            </a:custGeom>
            <a:solidFill>
              <a:srgbClr val="E7E6E6"/>
            </a:solidFill>
            <a:ln w="9525" cap="flat" cmpd="sng">
              <a:solidFill>
                <a:srgbClr val="44546A"/>
              </a:solidFill>
              <a:prstDash val="solid"/>
              <a:round/>
              <a:headEnd type="none" w="sm" len="sm"/>
              <a:tailEnd type="none" w="sm" len="sm"/>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000000"/>
                </a:buClr>
                <a:buSzPts val="1067"/>
                <a:buFont typeface="Arial"/>
                <a:buNone/>
              </a:pPr>
              <a:r>
                <a:rPr lang="de-DE" sz="1067" b="0" i="0" u="none" strike="noStrike" cap="none">
                  <a:solidFill>
                    <a:srgbClr val="000000"/>
                  </a:solidFill>
                  <a:latin typeface="Arial"/>
                  <a:ea typeface="Arial"/>
                  <a:cs typeface="Arial"/>
                  <a:sym typeface="Arial"/>
                </a:rPr>
                <a:t>Съществуваща услуга</a:t>
              </a:r>
              <a:endParaRPr sz="1400" b="0" i="0" u="none" strike="noStrike" cap="none">
                <a:solidFill>
                  <a:srgbClr val="000000"/>
                </a:solidFill>
                <a:latin typeface="Arial"/>
                <a:ea typeface="Arial"/>
                <a:cs typeface="Arial"/>
                <a:sym typeface="Arial"/>
              </a:endParaRPr>
            </a:p>
          </p:txBody>
        </p:sp>
        <p:cxnSp>
          <p:nvCxnSpPr>
            <p:cNvPr id="448" name="Google Shape;448;p62"/>
            <p:cNvCxnSpPr/>
            <p:nvPr/>
          </p:nvCxnSpPr>
          <p:spPr>
            <a:xfrm>
              <a:off x="8386245" y="3657600"/>
              <a:ext cx="0" cy="1828800"/>
            </a:xfrm>
            <a:prstGeom prst="straightConnector1">
              <a:avLst/>
            </a:prstGeom>
            <a:noFill/>
            <a:ln w="9525" cap="flat" cmpd="sng">
              <a:solidFill>
                <a:srgbClr val="000000"/>
              </a:solidFill>
              <a:prstDash val="solid"/>
              <a:round/>
              <a:headEnd type="none" w="sm" len="sm"/>
              <a:tailEnd type="none" w="sm" len="sm"/>
            </a:ln>
          </p:spPr>
        </p:cxnSp>
        <p:cxnSp>
          <p:nvCxnSpPr>
            <p:cNvPr id="449" name="Google Shape;449;p62"/>
            <p:cNvCxnSpPr/>
            <p:nvPr/>
          </p:nvCxnSpPr>
          <p:spPr>
            <a:xfrm>
              <a:off x="9042401" y="3657600"/>
              <a:ext cx="0" cy="1828800"/>
            </a:xfrm>
            <a:prstGeom prst="straightConnector1">
              <a:avLst/>
            </a:prstGeom>
            <a:noFill/>
            <a:ln w="9525" cap="flat" cmpd="sng">
              <a:solidFill>
                <a:srgbClr val="000000"/>
              </a:solidFill>
              <a:prstDash val="solid"/>
              <a:round/>
              <a:headEnd type="none" w="sm" len="sm"/>
              <a:tailEnd type="none" w="sm" len="sm"/>
            </a:ln>
          </p:spPr>
        </p:cxnSp>
        <p:sp>
          <p:nvSpPr>
            <p:cNvPr id="450" name="Google Shape;450;p62"/>
            <p:cNvSpPr/>
            <p:nvPr/>
          </p:nvSpPr>
          <p:spPr>
            <a:xfrm>
              <a:off x="7721595" y="4673598"/>
              <a:ext cx="609603" cy="711202"/>
            </a:xfrm>
            <a:custGeom>
              <a:avLst/>
              <a:gdLst/>
              <a:ahLst/>
              <a:cxnLst/>
              <a:rect l="l" t="t" r="r" b="b"/>
              <a:pathLst>
                <a:path w="120000" h="120000" extrusionOk="0">
                  <a:moveTo>
                    <a:pt x="0" y="42028"/>
                  </a:moveTo>
                  <a:lnTo>
                    <a:pt x="45000" y="42028"/>
                  </a:lnTo>
                  <a:lnTo>
                    <a:pt x="45000" y="25714"/>
                  </a:lnTo>
                  <a:lnTo>
                    <a:pt x="30000" y="25714"/>
                  </a:lnTo>
                  <a:lnTo>
                    <a:pt x="60000" y="0"/>
                  </a:lnTo>
                  <a:lnTo>
                    <a:pt x="90000" y="25714"/>
                  </a:lnTo>
                  <a:lnTo>
                    <a:pt x="75000" y="25714"/>
                  </a:lnTo>
                  <a:lnTo>
                    <a:pt x="75000" y="42028"/>
                  </a:lnTo>
                  <a:lnTo>
                    <a:pt x="120000" y="42028"/>
                  </a:lnTo>
                  <a:lnTo>
                    <a:pt x="120000" y="120000"/>
                  </a:lnTo>
                  <a:lnTo>
                    <a:pt x="0" y="120000"/>
                  </a:lnTo>
                  <a:close/>
                </a:path>
              </a:pathLst>
            </a:custGeom>
            <a:solidFill>
              <a:srgbClr val="E7E6E6"/>
            </a:solidFill>
            <a:ln w="9525" cap="flat" cmpd="sng">
              <a:solidFill>
                <a:srgbClr val="44546A"/>
              </a:solidFill>
              <a:prstDash val="solid"/>
              <a:round/>
              <a:headEnd type="none" w="sm" len="sm"/>
              <a:tailEnd type="none" w="sm" len="sm"/>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000000"/>
                </a:buClr>
                <a:buSzPts val="1067"/>
                <a:buFont typeface="Arial"/>
                <a:buNone/>
              </a:pPr>
              <a:r>
                <a:rPr lang="de-DE" sz="1067" b="0" i="0" u="none" strike="noStrike" cap="none">
                  <a:solidFill>
                    <a:srgbClr val="000000"/>
                  </a:solidFill>
                  <a:latin typeface="Arial"/>
                  <a:ea typeface="Arial"/>
                  <a:cs typeface="Arial"/>
                  <a:sym typeface="Arial"/>
                </a:rPr>
                <a:t>Външно обслужване</a:t>
              </a:r>
              <a:endParaRPr sz="1400" b="0" i="0" u="none" strike="noStrike" cap="none">
                <a:solidFill>
                  <a:srgbClr val="000000"/>
                </a:solidFill>
                <a:latin typeface="Arial"/>
                <a:ea typeface="Arial"/>
                <a:cs typeface="Arial"/>
                <a:sym typeface="Arial"/>
              </a:endParaRPr>
            </a:p>
          </p:txBody>
        </p:sp>
      </p:grpSp>
      <p:sp>
        <p:nvSpPr>
          <p:cNvPr id="451" name="Google Shape;451;p62"/>
          <p:cNvSpPr/>
          <p:nvPr/>
        </p:nvSpPr>
        <p:spPr>
          <a:xfrm>
            <a:off x="3244501" y="4343601"/>
            <a:ext cx="609603" cy="634803"/>
          </a:xfrm>
          <a:custGeom>
            <a:avLst/>
            <a:gdLst/>
            <a:ahLst/>
            <a:cxnLst/>
            <a:rect l="l" t="t" r="r" b="b"/>
            <a:pathLst>
              <a:path w="120000" h="120000" extrusionOk="0">
                <a:moveTo>
                  <a:pt x="0" y="91191"/>
                </a:moveTo>
                <a:lnTo>
                  <a:pt x="30000" y="62382"/>
                </a:lnTo>
                <a:lnTo>
                  <a:pt x="30000" y="76786"/>
                </a:lnTo>
                <a:lnTo>
                  <a:pt x="75000" y="76786"/>
                </a:lnTo>
                <a:lnTo>
                  <a:pt x="75000" y="28809"/>
                </a:lnTo>
                <a:lnTo>
                  <a:pt x="60000" y="28809"/>
                </a:lnTo>
                <a:lnTo>
                  <a:pt x="90000" y="0"/>
                </a:lnTo>
                <a:lnTo>
                  <a:pt x="120000" y="28809"/>
                </a:lnTo>
                <a:lnTo>
                  <a:pt x="105000" y="28809"/>
                </a:lnTo>
                <a:lnTo>
                  <a:pt x="105000" y="105595"/>
                </a:lnTo>
                <a:lnTo>
                  <a:pt x="30000" y="105595"/>
                </a:lnTo>
                <a:lnTo>
                  <a:pt x="30000" y="120000"/>
                </a:lnTo>
                <a:close/>
              </a:path>
            </a:pathLst>
          </a:custGeom>
          <a:solidFill>
            <a:srgbClr val="E7E6E6"/>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r>
              <a:rPr lang="de-DE" sz="1067" b="0" i="0" u="none" strike="noStrike" cap="none">
                <a:solidFill>
                  <a:srgbClr val="000000"/>
                </a:solidFill>
                <a:latin typeface="Arial"/>
                <a:ea typeface="Arial"/>
                <a:cs typeface="Arial"/>
                <a:sym typeface="Arial"/>
              </a:rPr>
              <a:t>празнина</a:t>
            </a:r>
            <a:endParaRPr sz="2489" b="0" i="0" u="none" strike="noStrike" cap="none">
              <a:solidFill>
                <a:srgbClr val="000000"/>
              </a:solidFill>
              <a:latin typeface="Arial"/>
              <a:ea typeface="Arial"/>
              <a:cs typeface="Arial"/>
              <a:sym typeface="Arial"/>
            </a:endParaRPr>
          </a:p>
        </p:txBody>
      </p:sp>
      <p:sp>
        <p:nvSpPr>
          <p:cNvPr id="452" name="Google Shape;452;p62"/>
          <p:cNvSpPr/>
          <p:nvPr/>
        </p:nvSpPr>
        <p:spPr>
          <a:xfrm>
            <a:off x="709614" y="1312687"/>
            <a:ext cx="10877700" cy="5404638"/>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None/>
            </a:pPr>
            <a:r>
              <a:rPr lang="de-DE" sz="2600" b="1" i="0" u="none" strike="noStrike" cap="none">
                <a:solidFill>
                  <a:srgbClr val="000000"/>
                </a:solidFill>
                <a:latin typeface="Calibri"/>
                <a:ea typeface="Calibri"/>
                <a:cs typeface="Calibri"/>
                <a:sym typeface="Calibri"/>
              </a:rPr>
              <a:t>Оперативно подпомагане на ЕО</a:t>
            </a:r>
            <a:endParaRPr sz="2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700" b="0" i="0" u="none" strike="noStrike" cap="none">
                <a:solidFill>
                  <a:srgbClr val="000000"/>
                </a:solidFill>
                <a:latin typeface="Calibri"/>
                <a:ea typeface="Calibri"/>
                <a:cs typeface="Calibri"/>
                <a:sym typeface="Calibri"/>
              </a:rPr>
              <a:t>1. Стимулиране създаването на нови ЕО</a:t>
            </a:r>
            <a:endParaRPr sz="17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700" b="0" i="0" u="none" strike="noStrike" cap="none">
                <a:solidFill>
                  <a:srgbClr val="000000"/>
                </a:solidFill>
                <a:latin typeface="Calibri"/>
                <a:ea typeface="Calibri"/>
                <a:cs typeface="Calibri"/>
                <a:sym typeface="Calibri"/>
              </a:rPr>
              <a:t>2. </a:t>
            </a:r>
            <a:r>
              <a:rPr lang="de-DE" sz="1700" b="1" i="0" u="none" strike="noStrike" cap="none">
                <a:solidFill>
                  <a:srgbClr val="2E75B5"/>
                </a:solidFill>
                <a:latin typeface="Calibri"/>
                <a:ea typeface="Calibri"/>
                <a:cs typeface="Calibri"/>
                <a:sym typeface="Calibri"/>
              </a:rPr>
              <a:t>Оперативно подпомгане на ЕО</a:t>
            </a:r>
            <a:endParaRPr sz="1700" b="0" i="0" u="none" strike="noStrike" cap="none">
              <a:solidFill>
                <a:srgbClr val="2E75B5"/>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700" b="0" i="0" u="none" strike="noStrike" cap="none">
                <a:solidFill>
                  <a:schemeClr val="dk1"/>
                </a:solidFill>
                <a:latin typeface="Calibri"/>
                <a:ea typeface="Calibri"/>
                <a:cs typeface="Calibri"/>
                <a:sym typeface="Calibri"/>
              </a:rPr>
              <a:t>3. Проследяване на резултатите</a:t>
            </a: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700" b="0" i="0" u="none" strike="noStrike" cap="none">
                <a:solidFill>
                  <a:schemeClr val="dk1"/>
                </a:solidFill>
                <a:latin typeface="Calibri"/>
                <a:ea typeface="Calibri"/>
                <a:cs typeface="Calibri"/>
                <a:sym typeface="Calibri"/>
              </a:rPr>
              <a:t>4. Оценка на влиянието</a:t>
            </a:r>
            <a:endParaRPr sz="1700" b="0" i="0" u="none" strike="noStrike" cap="none">
              <a:solidFill>
                <a:schemeClr val="dk1"/>
              </a:solidFill>
              <a:latin typeface="Arial"/>
              <a:ea typeface="Arial"/>
              <a:cs typeface="Arial"/>
              <a:sym typeface="Arial"/>
            </a:endParaRPr>
          </a:p>
        </p:txBody>
      </p:sp>
      <p:sp>
        <p:nvSpPr>
          <p:cNvPr id="453" name="Google Shape;453;p62"/>
          <p:cNvSpPr/>
          <p:nvPr/>
        </p:nvSpPr>
        <p:spPr>
          <a:xfrm>
            <a:off x="1991864" y="2866003"/>
            <a:ext cx="2537999" cy="2908002"/>
          </a:xfrm>
          <a:prstGeom prst="rect">
            <a:avLst/>
          </a:prstGeom>
          <a:solidFill>
            <a:srgbClr val="E7E6E6"/>
          </a:solidFill>
          <a:ln w="9525" cap="flat" cmpd="sng">
            <a:solidFill>
              <a:srgbClr val="000000"/>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1</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Arial"/>
                <a:ea typeface="Arial"/>
                <a:cs typeface="Arial"/>
                <a:sym typeface="Arial"/>
              </a:rPr>
              <a:t/>
            </a:r>
            <a:br>
              <a:rPr lang="de-DE" sz="2489"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sp>
        <p:nvSpPr>
          <p:cNvPr id="454" name="Google Shape;454;p62"/>
          <p:cNvSpPr/>
          <p:nvPr/>
        </p:nvSpPr>
        <p:spPr>
          <a:xfrm>
            <a:off x="4805610" y="2866003"/>
            <a:ext cx="2537999" cy="2908002"/>
          </a:xfrm>
          <a:prstGeom prst="rect">
            <a:avLst/>
          </a:prstGeom>
          <a:solidFill>
            <a:srgbClr val="E7E6E6"/>
          </a:solidFill>
          <a:ln w="9525" cap="flat" cmpd="sng">
            <a:solidFill>
              <a:srgbClr val="000000"/>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2</a:t>
            </a:r>
            <a:endParaRPr sz="1400" b="0" i="0" u="none" strike="noStrike" cap="none">
              <a:solidFill>
                <a:srgbClr val="000000"/>
              </a:solidFill>
              <a:latin typeface="Calibri"/>
              <a:ea typeface="Calibri"/>
              <a:cs typeface="Calibri"/>
              <a:sym typeface="Calibri"/>
            </a:endParaRPr>
          </a:p>
        </p:txBody>
      </p:sp>
      <p:sp>
        <p:nvSpPr>
          <p:cNvPr id="455" name="Google Shape;455;p62"/>
          <p:cNvSpPr/>
          <p:nvPr/>
        </p:nvSpPr>
        <p:spPr>
          <a:xfrm>
            <a:off x="7575401" y="2866003"/>
            <a:ext cx="2537999" cy="2908002"/>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3</a:t>
            </a:r>
            <a:endParaRPr sz="1400" b="0" i="0" u="none" strike="noStrike" cap="none">
              <a:solidFill>
                <a:srgbClr val="000000"/>
              </a:solidFill>
              <a:latin typeface="Calibri"/>
              <a:ea typeface="Calibri"/>
              <a:cs typeface="Calibri"/>
              <a:sym typeface="Calibri"/>
            </a:endParaRPr>
          </a:p>
        </p:txBody>
      </p:sp>
      <p:sp>
        <p:nvSpPr>
          <p:cNvPr id="456" name="Google Shape;456;p62"/>
          <p:cNvSpPr txBox="1">
            <a:spLocks noGrp="1"/>
          </p:cNvSpPr>
          <p:nvPr>
            <p:ph type="title" idx="4294967295"/>
          </p:nvPr>
        </p:nvSpPr>
        <p:spPr>
          <a:xfrm>
            <a:off x="726534" y="380088"/>
            <a:ext cx="3894566" cy="763500"/>
          </a:xfrm>
          <a:prstGeom prst="rect">
            <a:avLst/>
          </a:prstGeom>
          <a:noFill/>
          <a:ln>
            <a:noFill/>
          </a:ln>
        </p:spPr>
        <p:txBody>
          <a:bodyPr spcFirstLastPara="1" wrap="square" lIns="121875" tIns="121875" rIns="121875" bIns="121875"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de-DE"/>
              <a:t>Работен пакет 5</a:t>
            </a:r>
            <a:endParaRPr/>
          </a:p>
        </p:txBody>
      </p:sp>
      <p:sp>
        <p:nvSpPr>
          <p:cNvPr id="457" name="Google Shape;457;p62"/>
          <p:cNvSpPr/>
          <p:nvPr/>
        </p:nvSpPr>
        <p:spPr>
          <a:xfrm>
            <a:off x="1991839" y="2866003"/>
            <a:ext cx="2538000" cy="29079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Calibri"/>
                <a:ea typeface="Calibri"/>
                <a:cs typeface="Calibri"/>
                <a:sym typeface="Calibri"/>
              </a:rPr>
              <a:t>Фаза 1</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Arial"/>
                <a:ea typeface="Arial"/>
                <a:cs typeface="Arial"/>
                <a:sym typeface="Arial"/>
              </a:rPr>
              <a:t/>
            </a:r>
            <a:br>
              <a:rPr lang="de-DE" sz="2489"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cxnSp>
        <p:nvCxnSpPr>
          <p:cNvPr id="458" name="Google Shape;458;p62"/>
          <p:cNvCxnSpPr/>
          <p:nvPr/>
        </p:nvCxnSpPr>
        <p:spPr>
          <a:xfrm>
            <a:off x="2847109" y="3657600"/>
            <a:ext cx="0" cy="1828800"/>
          </a:xfrm>
          <a:prstGeom prst="straightConnector1">
            <a:avLst/>
          </a:prstGeom>
          <a:noFill/>
          <a:ln w="9525" cap="flat" cmpd="sng">
            <a:solidFill>
              <a:srgbClr val="D83829"/>
            </a:solidFill>
            <a:prstDash val="solid"/>
            <a:round/>
            <a:headEnd type="none" w="sm" len="sm"/>
            <a:tailEnd type="none" w="sm" len="sm"/>
          </a:ln>
        </p:spPr>
      </p:cxnSp>
      <p:cxnSp>
        <p:nvCxnSpPr>
          <p:cNvPr id="459" name="Google Shape;459;p62"/>
          <p:cNvCxnSpPr/>
          <p:nvPr/>
        </p:nvCxnSpPr>
        <p:spPr>
          <a:xfrm>
            <a:off x="3671458" y="3678382"/>
            <a:ext cx="0" cy="1828800"/>
          </a:xfrm>
          <a:prstGeom prst="straightConnector1">
            <a:avLst/>
          </a:prstGeom>
          <a:noFill/>
          <a:ln w="9525" cap="flat" cmpd="sng">
            <a:solidFill>
              <a:srgbClr val="D83829"/>
            </a:solidFill>
            <a:prstDash val="solid"/>
            <a:round/>
            <a:headEnd type="none" w="sm" len="sm"/>
            <a:tailEnd type="none" w="sm" len="sm"/>
          </a:ln>
        </p:spPr>
      </p:cxnSp>
      <p:sp>
        <p:nvSpPr>
          <p:cNvPr id="460" name="Google Shape;460;p62"/>
          <p:cNvSpPr txBox="1"/>
          <p:nvPr/>
        </p:nvSpPr>
        <p:spPr>
          <a:xfrm>
            <a:off x="2202869"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None/>
            </a:pPr>
            <a:r>
              <a:rPr lang="de-DE" sz="1200" b="1" i="0" u="none" strike="noStrike" cap="none">
                <a:solidFill>
                  <a:srgbClr val="D83829"/>
                </a:solidFill>
                <a:latin typeface="Arial"/>
                <a:ea typeface="Arial"/>
                <a:cs typeface="Arial"/>
                <a:sym typeface="Arial"/>
              </a:rPr>
              <a:t>Стъпка 1</a:t>
            </a:r>
            <a:endParaRPr sz="1400" b="1" i="0" u="none" strike="noStrike" cap="none">
              <a:solidFill>
                <a:srgbClr val="000000"/>
              </a:solidFill>
              <a:latin typeface="Arial"/>
              <a:ea typeface="Arial"/>
              <a:cs typeface="Arial"/>
              <a:sym typeface="Arial"/>
            </a:endParaRPr>
          </a:p>
        </p:txBody>
      </p:sp>
      <p:sp>
        <p:nvSpPr>
          <p:cNvPr id="461" name="Google Shape;461;p62"/>
          <p:cNvSpPr txBox="1"/>
          <p:nvPr/>
        </p:nvSpPr>
        <p:spPr>
          <a:xfrm>
            <a:off x="2955728"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D83829"/>
              </a:buClr>
              <a:buSzPts val="1200"/>
              <a:buFont typeface="Arial"/>
              <a:buNone/>
            </a:pPr>
            <a:r>
              <a:rPr lang="de-DE" sz="1200" b="1" i="0" u="none" strike="noStrike" cap="none">
                <a:solidFill>
                  <a:srgbClr val="D83829"/>
                </a:solidFill>
                <a:latin typeface="Arial"/>
                <a:ea typeface="Arial"/>
                <a:cs typeface="Arial"/>
                <a:sym typeface="Arial"/>
              </a:rPr>
              <a:t>Стъпка</a:t>
            </a:r>
            <a:r>
              <a:rPr lang="de-DE" sz="1200" b="0" i="0" u="none" strike="noStrike" cap="none">
                <a:solidFill>
                  <a:srgbClr val="D83829"/>
                </a:solidFill>
                <a:latin typeface="Arial"/>
                <a:ea typeface="Arial"/>
                <a:cs typeface="Arial"/>
                <a:sym typeface="Arial"/>
              </a:rPr>
              <a:t> 2</a:t>
            </a:r>
            <a:endParaRPr sz="1400" b="0" i="0" u="none" strike="noStrike" cap="none">
              <a:solidFill>
                <a:srgbClr val="000000"/>
              </a:solidFill>
              <a:latin typeface="Arial"/>
              <a:ea typeface="Arial"/>
              <a:cs typeface="Arial"/>
              <a:sym typeface="Arial"/>
            </a:endParaRPr>
          </a:p>
        </p:txBody>
      </p:sp>
      <p:sp>
        <p:nvSpPr>
          <p:cNvPr id="462" name="Google Shape;462;p62"/>
          <p:cNvSpPr txBox="1"/>
          <p:nvPr/>
        </p:nvSpPr>
        <p:spPr>
          <a:xfrm>
            <a:off x="3800766"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D83829"/>
              </a:buClr>
              <a:buSzPts val="1200"/>
              <a:buFont typeface="Arial"/>
              <a:buNone/>
            </a:pPr>
            <a:r>
              <a:rPr lang="de-DE" sz="1200" b="1" i="0" u="none" strike="noStrike" cap="none">
                <a:solidFill>
                  <a:srgbClr val="D83829"/>
                </a:solidFill>
                <a:latin typeface="Arial"/>
                <a:ea typeface="Arial"/>
                <a:cs typeface="Arial"/>
                <a:sym typeface="Arial"/>
              </a:rPr>
              <a:t>Стъпка</a:t>
            </a:r>
            <a:r>
              <a:rPr lang="de-DE" sz="1200" b="0" i="0" u="none" strike="noStrike" cap="none">
                <a:solidFill>
                  <a:srgbClr val="D83829"/>
                </a:solidFill>
                <a:latin typeface="Arial"/>
                <a:ea typeface="Arial"/>
                <a:cs typeface="Arial"/>
                <a:sym typeface="Arial"/>
              </a:rPr>
              <a:t> 3</a:t>
            </a:r>
            <a:endParaRPr sz="1400" b="0" i="0" u="none" strike="noStrike" cap="none">
              <a:solidFill>
                <a:srgbClr val="000000"/>
              </a:solidFill>
              <a:latin typeface="Arial"/>
              <a:ea typeface="Arial"/>
              <a:cs typeface="Arial"/>
              <a:sym typeface="Arial"/>
            </a:endParaRPr>
          </a:p>
        </p:txBody>
      </p:sp>
      <p:pic>
        <p:nvPicPr>
          <p:cNvPr id="463" name="Google Shape;463;p62"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2210196" y="4710545"/>
            <a:ext cx="636516" cy="581891"/>
          </a:xfrm>
          <a:prstGeom prst="rect">
            <a:avLst/>
          </a:prstGeom>
          <a:noFill/>
          <a:ln>
            <a:noFill/>
          </a:ln>
        </p:spPr>
      </p:pic>
      <p:pic>
        <p:nvPicPr>
          <p:cNvPr id="464" name="Google Shape;464;p62"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3803468" y="3930294"/>
            <a:ext cx="636516" cy="581891"/>
          </a:xfrm>
          <a:prstGeom prst="rect">
            <a:avLst/>
          </a:prstGeom>
          <a:noFill/>
          <a:ln>
            <a:noFill/>
          </a:ln>
        </p:spPr>
      </p:pic>
      <p:pic>
        <p:nvPicPr>
          <p:cNvPr id="465" name="Google Shape;465;p62"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2910252" y="4007459"/>
            <a:ext cx="700455" cy="403715"/>
          </a:xfrm>
          <a:prstGeom prst="rect">
            <a:avLst/>
          </a:prstGeom>
          <a:noFill/>
          <a:ln>
            <a:noFill/>
          </a:ln>
        </p:spPr>
      </p:pic>
      <p:pic>
        <p:nvPicPr>
          <p:cNvPr id="466" name="Google Shape;466;p62" descr="Картина, която съдържа черен, тъмнина&#10;&#10;Описанието е генерирано автоматично"/>
          <p:cNvPicPr preferRelativeResize="0"/>
          <p:nvPr/>
        </p:nvPicPr>
        <p:blipFill rotWithShape="1">
          <a:blip r:embed="rId5">
            <a:alphaModFix/>
          </a:blip>
          <a:srcRect/>
          <a:stretch/>
        </p:blipFill>
        <p:spPr>
          <a:xfrm flipH="1">
            <a:off x="2958611" y="4888522"/>
            <a:ext cx="596411" cy="400051"/>
          </a:xfrm>
          <a:prstGeom prst="rect">
            <a:avLst/>
          </a:prstGeom>
          <a:noFill/>
          <a:ln>
            <a:noFill/>
          </a:ln>
        </p:spPr>
      </p:pic>
      <p:pic>
        <p:nvPicPr>
          <p:cNvPr id="467" name="Google Shape;467;p62" descr="Картина, която съдържа черен, тъмнина&#10;&#10;Описанието е генерирано автоматично"/>
          <p:cNvPicPr preferRelativeResize="0"/>
          <p:nvPr/>
        </p:nvPicPr>
        <p:blipFill rotWithShape="1">
          <a:blip r:embed="rId6">
            <a:alphaModFix/>
          </a:blip>
          <a:srcRect/>
          <a:stretch/>
        </p:blipFill>
        <p:spPr>
          <a:xfrm flipH="1">
            <a:off x="3766039" y="4874601"/>
            <a:ext cx="674076" cy="611065"/>
          </a:xfrm>
          <a:prstGeom prst="rect">
            <a:avLst/>
          </a:prstGeom>
          <a:noFill/>
          <a:ln>
            <a:noFill/>
          </a:ln>
        </p:spPr>
      </p:pic>
      <p:cxnSp>
        <p:nvCxnSpPr>
          <p:cNvPr id="468" name="Google Shape;468;p62"/>
          <p:cNvCxnSpPr/>
          <p:nvPr/>
        </p:nvCxnSpPr>
        <p:spPr>
          <a:xfrm rot="10800000" flipH="1">
            <a:off x="3550625" y="4552948"/>
            <a:ext cx="335574" cy="309199"/>
          </a:xfrm>
          <a:prstGeom prst="straightConnector1">
            <a:avLst/>
          </a:prstGeom>
          <a:noFill/>
          <a:ln w="9525" cap="flat" cmpd="sng">
            <a:solidFill>
              <a:schemeClr val="dk1"/>
            </a:solidFill>
            <a:prstDash val="solid"/>
            <a:round/>
            <a:headEnd type="none" w="sm" len="sm"/>
            <a:tailEnd type="triangle" w="med" len="med"/>
          </a:ln>
        </p:spPr>
      </p:cxnSp>
      <p:cxnSp>
        <p:nvCxnSpPr>
          <p:cNvPr id="469" name="Google Shape;469;p62"/>
          <p:cNvCxnSpPr/>
          <p:nvPr/>
        </p:nvCxnSpPr>
        <p:spPr>
          <a:xfrm>
            <a:off x="3279529" y="4407877"/>
            <a:ext cx="42496" cy="416165"/>
          </a:xfrm>
          <a:prstGeom prst="straightConnector1">
            <a:avLst/>
          </a:prstGeom>
          <a:noFill/>
          <a:ln w="9525" cap="flat" cmpd="sng">
            <a:solidFill>
              <a:schemeClr val="dk1"/>
            </a:solidFill>
            <a:prstDash val="solid"/>
            <a:round/>
            <a:headEnd type="none" w="sm" len="sm"/>
            <a:tailEnd type="triangle" w="med" len="med"/>
          </a:ln>
        </p:spPr>
      </p:cxnSp>
      <p:cxnSp>
        <p:nvCxnSpPr>
          <p:cNvPr id="470" name="Google Shape;470;p62"/>
          <p:cNvCxnSpPr/>
          <p:nvPr/>
        </p:nvCxnSpPr>
        <p:spPr>
          <a:xfrm flipH="1">
            <a:off x="4120660" y="4517779"/>
            <a:ext cx="8790" cy="306264"/>
          </a:xfrm>
          <a:prstGeom prst="straightConnector1">
            <a:avLst/>
          </a:prstGeom>
          <a:noFill/>
          <a:ln w="9525" cap="flat" cmpd="sng">
            <a:solidFill>
              <a:schemeClr val="dk1"/>
            </a:solidFill>
            <a:prstDash val="solid"/>
            <a:round/>
            <a:headEnd type="none" w="sm" len="sm"/>
            <a:tailEnd type="triangle" w="med" len="med"/>
          </a:ln>
        </p:spPr>
      </p:cxnSp>
      <p:cxnSp>
        <p:nvCxnSpPr>
          <p:cNvPr id="471" name="Google Shape;471;p62"/>
          <p:cNvCxnSpPr/>
          <p:nvPr/>
        </p:nvCxnSpPr>
        <p:spPr>
          <a:xfrm>
            <a:off x="6031743" y="3678382"/>
            <a:ext cx="0" cy="1828800"/>
          </a:xfrm>
          <a:prstGeom prst="straightConnector1">
            <a:avLst/>
          </a:prstGeom>
          <a:noFill/>
          <a:ln w="9525" cap="flat" cmpd="sng">
            <a:solidFill>
              <a:srgbClr val="D83829"/>
            </a:solidFill>
            <a:prstDash val="solid"/>
            <a:round/>
            <a:headEnd type="none" w="sm" len="sm"/>
            <a:tailEnd type="none" w="sm" len="sm"/>
          </a:ln>
        </p:spPr>
      </p:cxnSp>
      <p:cxnSp>
        <p:nvCxnSpPr>
          <p:cNvPr id="472" name="Google Shape;472;p62"/>
          <p:cNvCxnSpPr/>
          <p:nvPr/>
        </p:nvCxnSpPr>
        <p:spPr>
          <a:xfrm>
            <a:off x="6842238" y="3657600"/>
            <a:ext cx="0" cy="1828800"/>
          </a:xfrm>
          <a:prstGeom prst="straightConnector1">
            <a:avLst/>
          </a:prstGeom>
          <a:noFill/>
          <a:ln w="9525" cap="flat" cmpd="sng">
            <a:solidFill>
              <a:srgbClr val="D83829"/>
            </a:solidFill>
            <a:prstDash val="solid"/>
            <a:round/>
            <a:headEnd type="none" w="sm" len="sm"/>
            <a:tailEnd type="none" w="sm" len="sm"/>
          </a:ln>
        </p:spPr>
      </p:cxnSp>
      <p:pic>
        <p:nvPicPr>
          <p:cNvPr id="473" name="Google Shape;473;p62"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5217030" y="4710544"/>
            <a:ext cx="636516" cy="581891"/>
          </a:xfrm>
          <a:prstGeom prst="rect">
            <a:avLst/>
          </a:prstGeom>
          <a:noFill/>
          <a:ln>
            <a:noFill/>
          </a:ln>
        </p:spPr>
      </p:pic>
      <p:pic>
        <p:nvPicPr>
          <p:cNvPr id="474" name="Google Shape;474;p62"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5218233" y="3809632"/>
            <a:ext cx="700455" cy="403715"/>
          </a:xfrm>
          <a:prstGeom prst="rect">
            <a:avLst/>
          </a:prstGeom>
          <a:noFill/>
          <a:ln>
            <a:noFill/>
          </a:ln>
        </p:spPr>
      </p:pic>
      <p:pic>
        <p:nvPicPr>
          <p:cNvPr id="475" name="Google Shape;475;p62" descr="Картина, която съдържа черен, тъмнина&#10;&#10;Описанието е генерирано автоматично"/>
          <p:cNvPicPr preferRelativeResize="0"/>
          <p:nvPr/>
        </p:nvPicPr>
        <p:blipFill rotWithShape="1">
          <a:blip r:embed="rId4">
            <a:alphaModFix/>
          </a:blip>
          <a:srcRect/>
          <a:stretch/>
        </p:blipFill>
        <p:spPr>
          <a:xfrm>
            <a:off x="6104790" y="3809631"/>
            <a:ext cx="700455" cy="403715"/>
          </a:xfrm>
          <a:prstGeom prst="rect">
            <a:avLst/>
          </a:prstGeom>
          <a:noFill/>
          <a:ln>
            <a:noFill/>
          </a:ln>
        </p:spPr>
      </p:pic>
      <p:pic>
        <p:nvPicPr>
          <p:cNvPr id="476" name="Google Shape;476;p62" descr="Картина, която съдържа екранна снимка, текст, дизайн, жак&#10;&#10;Описанието е генерирано автоматично"/>
          <p:cNvPicPr preferRelativeResize="0"/>
          <p:nvPr/>
        </p:nvPicPr>
        <p:blipFill rotWithShape="1">
          <a:blip r:embed="rId7">
            <a:alphaModFix/>
          </a:blip>
          <a:srcRect l="28953" t="21991" r="28032" b="-294"/>
          <a:stretch/>
        </p:blipFill>
        <p:spPr>
          <a:xfrm>
            <a:off x="6103766" y="4665532"/>
            <a:ext cx="773696" cy="753598"/>
          </a:xfrm>
          <a:prstGeom prst="rect">
            <a:avLst/>
          </a:prstGeom>
          <a:noFill/>
          <a:ln>
            <a:noFill/>
          </a:ln>
        </p:spPr>
      </p:pic>
      <p:cxnSp>
        <p:nvCxnSpPr>
          <p:cNvPr id="477" name="Google Shape;477;p62"/>
          <p:cNvCxnSpPr/>
          <p:nvPr/>
        </p:nvCxnSpPr>
        <p:spPr>
          <a:xfrm>
            <a:off x="8605919" y="3664927"/>
            <a:ext cx="0" cy="1828800"/>
          </a:xfrm>
          <a:prstGeom prst="straightConnector1">
            <a:avLst/>
          </a:prstGeom>
          <a:noFill/>
          <a:ln w="9525" cap="flat" cmpd="sng">
            <a:solidFill>
              <a:srgbClr val="D83829"/>
            </a:solidFill>
            <a:prstDash val="solid"/>
            <a:round/>
            <a:headEnd type="none" w="sm" len="sm"/>
            <a:tailEnd type="none" w="sm" len="sm"/>
          </a:ln>
        </p:spPr>
      </p:cxnSp>
      <p:cxnSp>
        <p:nvCxnSpPr>
          <p:cNvPr id="478" name="Google Shape;478;p62"/>
          <p:cNvCxnSpPr/>
          <p:nvPr/>
        </p:nvCxnSpPr>
        <p:spPr>
          <a:xfrm>
            <a:off x="9526777" y="3642946"/>
            <a:ext cx="0" cy="1828800"/>
          </a:xfrm>
          <a:prstGeom prst="straightConnector1">
            <a:avLst/>
          </a:prstGeom>
          <a:noFill/>
          <a:ln w="9525" cap="flat" cmpd="sng">
            <a:solidFill>
              <a:srgbClr val="D83829"/>
            </a:solidFill>
            <a:prstDash val="solid"/>
            <a:round/>
            <a:headEnd type="none" w="sm" len="sm"/>
            <a:tailEnd type="none" w="sm" len="sm"/>
          </a:ln>
        </p:spPr>
      </p:cxnSp>
      <p:pic>
        <p:nvPicPr>
          <p:cNvPr id="479" name="Google Shape;479;p62"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8713705" y="4805794"/>
            <a:ext cx="636516" cy="581891"/>
          </a:xfrm>
          <a:prstGeom prst="rect">
            <a:avLst/>
          </a:prstGeom>
          <a:noFill/>
          <a:ln>
            <a:noFill/>
          </a:ln>
        </p:spPr>
      </p:pic>
      <p:pic>
        <p:nvPicPr>
          <p:cNvPr id="480" name="Google Shape;480;p62" descr="Картина, която съдържа екранна снимка, текст, дизайн, жак&#10;&#10;Описанието е генерирано автоматично"/>
          <p:cNvPicPr preferRelativeResize="0"/>
          <p:nvPr/>
        </p:nvPicPr>
        <p:blipFill rotWithShape="1">
          <a:blip r:embed="rId7">
            <a:alphaModFix/>
          </a:blip>
          <a:srcRect l="28953" t="21991" r="28032" b="-294"/>
          <a:stretch/>
        </p:blipFill>
        <p:spPr>
          <a:xfrm>
            <a:off x="7832919" y="4738801"/>
            <a:ext cx="773696" cy="753598"/>
          </a:xfrm>
          <a:prstGeom prst="rect">
            <a:avLst/>
          </a:prstGeom>
          <a:noFill/>
          <a:ln>
            <a:noFill/>
          </a:ln>
        </p:spPr>
      </p:pic>
      <p:cxnSp>
        <p:nvCxnSpPr>
          <p:cNvPr id="481" name="Google Shape;481;p62"/>
          <p:cNvCxnSpPr/>
          <p:nvPr/>
        </p:nvCxnSpPr>
        <p:spPr>
          <a:xfrm>
            <a:off x="1989991" y="5785337"/>
            <a:ext cx="3251688" cy="701920"/>
          </a:xfrm>
          <a:prstGeom prst="straightConnector1">
            <a:avLst/>
          </a:prstGeom>
          <a:noFill/>
          <a:ln w="9525" cap="flat" cmpd="sng">
            <a:solidFill>
              <a:schemeClr val="dk1"/>
            </a:solidFill>
            <a:prstDash val="solid"/>
            <a:round/>
            <a:headEnd type="none" w="sm" len="sm"/>
            <a:tailEnd type="triangle" w="med" len="med"/>
          </a:ln>
        </p:spPr>
      </p:cxnSp>
      <p:cxnSp>
        <p:nvCxnSpPr>
          <p:cNvPr id="482" name="Google Shape;482;p62"/>
          <p:cNvCxnSpPr/>
          <p:nvPr/>
        </p:nvCxnSpPr>
        <p:spPr>
          <a:xfrm flipH="1">
            <a:off x="7216286" y="5781673"/>
            <a:ext cx="2888273" cy="709247"/>
          </a:xfrm>
          <a:prstGeom prst="straightConnector1">
            <a:avLst/>
          </a:prstGeom>
          <a:noFill/>
          <a:ln w="9525" cap="flat" cmpd="sng">
            <a:solidFill>
              <a:schemeClr val="dk1"/>
            </a:solidFill>
            <a:prstDash val="solid"/>
            <a:round/>
            <a:headEnd type="none" w="sm" len="sm"/>
            <a:tailEnd type="triangle" w="med" len="med"/>
          </a:ln>
        </p:spPr>
      </p:cxnSp>
      <p:pic>
        <p:nvPicPr>
          <p:cNvPr id="483" name="Google Shape;483;p62" descr="Картина, която съдържа скица, черен, дизайн, изкуство&#10;&#10;Описанието е генерирано автоматично"/>
          <p:cNvPicPr preferRelativeResize="0"/>
          <p:nvPr/>
        </p:nvPicPr>
        <p:blipFill rotWithShape="1">
          <a:blip r:embed="rId8">
            <a:alphaModFix/>
          </a:blip>
          <a:srcRect/>
          <a:stretch/>
        </p:blipFill>
        <p:spPr>
          <a:xfrm>
            <a:off x="5033342" y="5782406"/>
            <a:ext cx="1128853" cy="1074129"/>
          </a:xfrm>
          <a:prstGeom prst="rect">
            <a:avLst/>
          </a:prstGeom>
          <a:noFill/>
          <a:ln>
            <a:noFill/>
          </a:ln>
        </p:spPr>
      </p:pic>
      <p:pic>
        <p:nvPicPr>
          <p:cNvPr id="484" name="Google Shape;484;p62" descr="Картина, която съдържа скица, рисунка, диаграма, кръг&#10;&#10;Описанието е генерирано автоматично"/>
          <p:cNvPicPr preferRelativeResize="0"/>
          <p:nvPr/>
        </p:nvPicPr>
        <p:blipFill rotWithShape="1">
          <a:blip r:embed="rId9">
            <a:alphaModFix/>
          </a:blip>
          <a:srcRect/>
          <a:stretch/>
        </p:blipFill>
        <p:spPr>
          <a:xfrm>
            <a:off x="6264832" y="5811715"/>
            <a:ext cx="841970" cy="905610"/>
          </a:xfrm>
          <a:prstGeom prst="rect">
            <a:avLst/>
          </a:prstGeom>
          <a:noFill/>
          <a:ln>
            <a:noFill/>
          </a:ln>
        </p:spPr>
      </p:pic>
      <p:sp>
        <p:nvSpPr>
          <p:cNvPr id="485" name="Google Shape;485;p62"/>
          <p:cNvSpPr/>
          <p:nvPr/>
        </p:nvSpPr>
        <p:spPr>
          <a:xfrm>
            <a:off x="10377054" y="207817"/>
            <a:ext cx="1773115" cy="1011115"/>
          </a:xfrm>
          <a:prstGeom prst="rect">
            <a:avLst/>
          </a:prstGeom>
          <a:solidFill>
            <a:srgbClr val="F2F2F2"/>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6" name="Google Shape;486;p62" descr="Картина, която съдържа черен, тъмнина&#10;&#10;Описанието е генерирано автоматично"/>
          <p:cNvPicPr preferRelativeResize="0"/>
          <p:nvPr/>
        </p:nvPicPr>
        <p:blipFill rotWithShape="1">
          <a:blip r:embed="rId10">
            <a:alphaModFix/>
          </a:blip>
          <a:srcRect/>
          <a:stretch/>
        </p:blipFill>
        <p:spPr>
          <a:xfrm>
            <a:off x="1508995" y="1721927"/>
            <a:ext cx="1225061" cy="1132742"/>
          </a:xfrm>
          <a:prstGeom prst="rect">
            <a:avLst/>
          </a:prstGeom>
          <a:noFill/>
          <a:ln>
            <a:noFill/>
          </a:ln>
        </p:spPr>
      </p:pic>
      <p:pic>
        <p:nvPicPr>
          <p:cNvPr id="487" name="Google Shape;487;p62" descr="Картина, която съдържа черен, тъмнина&#10;&#10;Описанието е генерирано автоматично"/>
          <p:cNvPicPr preferRelativeResize="0"/>
          <p:nvPr/>
        </p:nvPicPr>
        <p:blipFill rotWithShape="1">
          <a:blip r:embed="rId11">
            <a:alphaModFix/>
          </a:blip>
          <a:srcRect/>
          <a:stretch/>
        </p:blipFill>
        <p:spPr>
          <a:xfrm>
            <a:off x="9350221" y="1670453"/>
            <a:ext cx="1444891" cy="1412640"/>
          </a:xfrm>
          <a:prstGeom prst="rect">
            <a:avLst/>
          </a:prstGeom>
          <a:noFill/>
          <a:ln>
            <a:noFill/>
          </a:ln>
        </p:spPr>
      </p:pic>
      <p:pic>
        <p:nvPicPr>
          <p:cNvPr id="488" name="Google Shape;488;p62" descr="Картина, която съдържа текст, символ, флаг, Шрифт&#10;&#10;Описанието е генерирано автоматично"/>
          <p:cNvPicPr preferRelativeResize="0"/>
          <p:nvPr/>
        </p:nvPicPr>
        <p:blipFill rotWithShape="1">
          <a:blip r:embed="rId12">
            <a:alphaModFix/>
          </a:blip>
          <a:srcRect/>
          <a:stretch/>
        </p:blipFill>
        <p:spPr>
          <a:xfrm>
            <a:off x="-831" y="6236208"/>
            <a:ext cx="741910" cy="621793"/>
          </a:xfrm>
          <a:prstGeom prst="rect">
            <a:avLst/>
          </a:prstGeom>
          <a:noFill/>
          <a:ln>
            <a:noFill/>
          </a:ln>
        </p:spPr>
      </p:pic>
      <p:sp>
        <p:nvSpPr>
          <p:cNvPr id="489" name="Google Shape;489;p62"/>
          <p:cNvSpPr/>
          <p:nvPr/>
        </p:nvSpPr>
        <p:spPr>
          <a:xfrm>
            <a:off x="1158300" y="2925000"/>
            <a:ext cx="842100" cy="2801700"/>
          </a:xfrm>
          <a:prstGeom prst="curvedRightArrow">
            <a:avLst>
              <a:gd name="adj1" fmla="val 25000"/>
              <a:gd name="adj2" fmla="val 50000"/>
              <a:gd name="adj3" fmla="val 25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0" name="Google Shape;490;p62"/>
          <p:cNvSpPr/>
          <p:nvPr/>
        </p:nvSpPr>
        <p:spPr>
          <a:xfrm>
            <a:off x="10139618" y="2864804"/>
            <a:ext cx="992258" cy="2718311"/>
          </a:xfrm>
          <a:prstGeom prst="curvedLeftArrow">
            <a:avLst>
              <a:gd name="adj1" fmla="val 25000"/>
              <a:gd name="adj2" fmla="val 50000"/>
              <a:gd name="adj3" fmla="val 25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1" name="Google Shape;491;p62"/>
          <p:cNvSpPr/>
          <p:nvPr/>
        </p:nvSpPr>
        <p:spPr>
          <a:xfrm>
            <a:off x="4393095" y="4365378"/>
            <a:ext cx="887084" cy="368547"/>
          </a:xfrm>
          <a:prstGeom prst="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2" name="Google Shape;492;p62"/>
          <p:cNvSpPr/>
          <p:nvPr/>
        </p:nvSpPr>
        <p:spPr>
          <a:xfrm>
            <a:off x="7017631" y="4356931"/>
            <a:ext cx="892260" cy="348071"/>
          </a:xfrm>
          <a:prstGeom prst="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93" name="Google Shape;493;p62"/>
          <p:cNvPicPr preferRelativeResize="0"/>
          <p:nvPr/>
        </p:nvPicPr>
        <p:blipFill rotWithShape="1">
          <a:blip r:embed="rId13">
            <a:alphaModFix/>
          </a:blip>
          <a:srcRect/>
          <a:stretch/>
        </p:blipFill>
        <p:spPr>
          <a:xfrm>
            <a:off x="9813943" y="93585"/>
            <a:ext cx="2290825" cy="829128"/>
          </a:xfrm>
          <a:prstGeom prst="rect">
            <a:avLst/>
          </a:prstGeom>
          <a:noFill/>
          <a:ln>
            <a:noFill/>
          </a:ln>
        </p:spPr>
      </p:pic>
      <p:sp>
        <p:nvSpPr>
          <p:cNvPr id="494" name="Google Shape;494;p62"/>
          <p:cNvSpPr txBox="1">
            <a:spLocks noGrp="1"/>
          </p:cNvSpPr>
          <p:nvPr>
            <p:ph type="ftr" idx="4294967295"/>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chemeClr val="dk1"/>
                </a:solidFill>
                <a:latin typeface="Gill Sans"/>
                <a:ea typeface="Gill Sans"/>
                <a:cs typeface="Gill Sans"/>
                <a:sym typeface="Gill Sans"/>
              </a:rPr>
              <a:t>LIFE-2022-CET_ENERCOM</a:t>
            </a:r>
            <a:endParaRPr>
              <a:solidFill>
                <a:schemeClr val="dk1"/>
              </a:solidFill>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3"/>
          <p:cNvSpPr/>
          <p:nvPr/>
        </p:nvSpPr>
        <p:spPr>
          <a:xfrm>
            <a:off x="838961" y="761"/>
            <a:ext cx="0" cy="1276350"/>
          </a:xfrm>
          <a:custGeom>
            <a:avLst/>
            <a:gdLst/>
            <a:ahLst/>
            <a:cxnLst/>
            <a:rect l="l" t="t" r="r" b="b"/>
            <a:pathLst>
              <a:path w="120000" h="1276350" extrusionOk="0">
                <a:moveTo>
                  <a:pt x="0" y="0"/>
                </a:moveTo>
                <a:lnTo>
                  <a:pt x="0" y="1276350"/>
                </a:lnTo>
              </a:path>
            </a:pathLst>
          </a:custGeom>
          <a:noFill/>
          <a:ln w="28575"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0" name="Google Shape;500;p63"/>
          <p:cNvSpPr txBox="1">
            <a:spLocks noGrp="1"/>
          </p:cNvSpPr>
          <p:nvPr>
            <p:ph type="title"/>
          </p:nvPr>
        </p:nvSpPr>
        <p:spPr>
          <a:xfrm>
            <a:off x="972413" y="282066"/>
            <a:ext cx="5005200" cy="56700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de-DE" sz="3600">
                <a:solidFill>
                  <a:schemeClr val="dk1"/>
                </a:solidFill>
              </a:rPr>
              <a:t>Свързани проекти</a:t>
            </a:r>
            <a:endParaRPr>
              <a:solidFill>
                <a:schemeClr val="dk1"/>
              </a:solidFill>
            </a:endParaRPr>
          </a:p>
        </p:txBody>
      </p:sp>
      <p:sp>
        <p:nvSpPr>
          <p:cNvPr id="501" name="Google Shape;501;p63"/>
          <p:cNvSpPr txBox="1"/>
          <p:nvPr/>
        </p:nvSpPr>
        <p:spPr>
          <a:xfrm>
            <a:off x="11202161" y="6460337"/>
            <a:ext cx="241800" cy="1974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959595"/>
              </a:buClr>
              <a:buSzPts val="1200"/>
              <a:buFont typeface="Arial"/>
              <a:buNone/>
            </a:pPr>
            <a:endParaRPr sz="1200" b="0" i="0" u="none" strike="noStrike" cap="none">
              <a:solidFill>
                <a:srgbClr val="000000"/>
              </a:solidFill>
              <a:latin typeface="Verdana"/>
              <a:ea typeface="Verdana"/>
              <a:cs typeface="Verdana"/>
              <a:sym typeface="Verdana"/>
            </a:endParaRPr>
          </a:p>
        </p:txBody>
      </p:sp>
      <p:grpSp>
        <p:nvGrpSpPr>
          <p:cNvPr id="502" name="Google Shape;502;p63"/>
          <p:cNvGrpSpPr/>
          <p:nvPr/>
        </p:nvGrpSpPr>
        <p:grpSpPr>
          <a:xfrm>
            <a:off x="7702150" y="2589276"/>
            <a:ext cx="4081416" cy="2763988"/>
            <a:chOff x="7702150" y="2589276"/>
            <a:chExt cx="4081416" cy="2763988"/>
          </a:xfrm>
        </p:grpSpPr>
        <p:pic>
          <p:nvPicPr>
            <p:cNvPr id="503" name="Google Shape;503;p63"/>
            <p:cNvPicPr preferRelativeResize="0"/>
            <p:nvPr/>
          </p:nvPicPr>
          <p:blipFill rotWithShape="1">
            <a:blip r:embed="rId3">
              <a:alphaModFix/>
            </a:blip>
            <a:srcRect/>
            <a:stretch/>
          </p:blipFill>
          <p:spPr>
            <a:xfrm>
              <a:off x="7702150" y="3951147"/>
              <a:ext cx="1485518" cy="1402117"/>
            </a:xfrm>
            <a:prstGeom prst="rect">
              <a:avLst/>
            </a:prstGeom>
            <a:noFill/>
            <a:ln>
              <a:noFill/>
            </a:ln>
          </p:spPr>
        </p:pic>
        <p:pic>
          <p:nvPicPr>
            <p:cNvPr id="504" name="Google Shape;504;p63"/>
            <p:cNvPicPr preferRelativeResize="0"/>
            <p:nvPr/>
          </p:nvPicPr>
          <p:blipFill rotWithShape="1">
            <a:blip r:embed="rId4">
              <a:alphaModFix/>
            </a:blip>
            <a:srcRect/>
            <a:stretch/>
          </p:blipFill>
          <p:spPr>
            <a:xfrm>
              <a:off x="9020555" y="2589276"/>
              <a:ext cx="2763011" cy="1415796"/>
            </a:xfrm>
            <a:prstGeom prst="rect">
              <a:avLst/>
            </a:prstGeom>
            <a:noFill/>
            <a:ln>
              <a:noFill/>
            </a:ln>
          </p:spPr>
        </p:pic>
      </p:grpSp>
      <p:pic>
        <p:nvPicPr>
          <p:cNvPr id="505" name="Google Shape;505;p63"/>
          <p:cNvPicPr preferRelativeResize="0"/>
          <p:nvPr/>
        </p:nvPicPr>
        <p:blipFill rotWithShape="1">
          <a:blip r:embed="rId5">
            <a:alphaModFix/>
          </a:blip>
          <a:srcRect/>
          <a:stretch/>
        </p:blipFill>
        <p:spPr>
          <a:xfrm>
            <a:off x="2291837" y="4849367"/>
            <a:ext cx="1034249" cy="1142827"/>
          </a:xfrm>
          <a:prstGeom prst="rect">
            <a:avLst/>
          </a:prstGeom>
          <a:noFill/>
          <a:ln>
            <a:noFill/>
          </a:ln>
        </p:spPr>
      </p:pic>
      <p:pic>
        <p:nvPicPr>
          <p:cNvPr id="506" name="Google Shape;506;p63"/>
          <p:cNvPicPr preferRelativeResize="0"/>
          <p:nvPr/>
        </p:nvPicPr>
        <p:blipFill rotWithShape="1">
          <a:blip r:embed="rId6">
            <a:alphaModFix/>
          </a:blip>
          <a:srcRect/>
          <a:stretch/>
        </p:blipFill>
        <p:spPr>
          <a:xfrm>
            <a:off x="7783068" y="5948171"/>
            <a:ext cx="2193035" cy="746760"/>
          </a:xfrm>
          <a:prstGeom prst="rect">
            <a:avLst/>
          </a:prstGeom>
          <a:noFill/>
          <a:ln>
            <a:noFill/>
          </a:ln>
        </p:spPr>
      </p:pic>
      <p:pic>
        <p:nvPicPr>
          <p:cNvPr id="507" name="Google Shape;507;p63"/>
          <p:cNvPicPr preferRelativeResize="0"/>
          <p:nvPr/>
        </p:nvPicPr>
        <p:blipFill rotWithShape="1">
          <a:blip r:embed="rId7">
            <a:alphaModFix/>
          </a:blip>
          <a:srcRect/>
          <a:stretch/>
        </p:blipFill>
        <p:spPr>
          <a:xfrm>
            <a:off x="10362671" y="4099796"/>
            <a:ext cx="1518960" cy="812010"/>
          </a:xfrm>
          <a:prstGeom prst="rect">
            <a:avLst/>
          </a:prstGeom>
          <a:noFill/>
          <a:ln>
            <a:noFill/>
          </a:ln>
        </p:spPr>
      </p:pic>
      <p:grpSp>
        <p:nvGrpSpPr>
          <p:cNvPr id="508" name="Google Shape;508;p63"/>
          <p:cNvGrpSpPr/>
          <p:nvPr/>
        </p:nvGrpSpPr>
        <p:grpSpPr>
          <a:xfrm>
            <a:off x="989075" y="1371600"/>
            <a:ext cx="2101596" cy="722728"/>
            <a:chOff x="989075" y="1371600"/>
            <a:chExt cx="2101596" cy="722728"/>
          </a:xfrm>
        </p:grpSpPr>
        <p:pic>
          <p:nvPicPr>
            <p:cNvPr id="509" name="Google Shape;509;p63"/>
            <p:cNvPicPr preferRelativeResize="0"/>
            <p:nvPr/>
          </p:nvPicPr>
          <p:blipFill rotWithShape="1">
            <a:blip r:embed="rId8">
              <a:alphaModFix/>
            </a:blip>
            <a:srcRect/>
            <a:stretch/>
          </p:blipFill>
          <p:spPr>
            <a:xfrm>
              <a:off x="1142889" y="1520570"/>
              <a:ext cx="1899291" cy="573758"/>
            </a:xfrm>
            <a:prstGeom prst="rect">
              <a:avLst/>
            </a:prstGeom>
            <a:noFill/>
            <a:ln>
              <a:noFill/>
            </a:ln>
          </p:spPr>
        </p:pic>
        <p:pic>
          <p:nvPicPr>
            <p:cNvPr id="510" name="Google Shape;510;p63"/>
            <p:cNvPicPr preferRelativeResize="0"/>
            <p:nvPr/>
          </p:nvPicPr>
          <p:blipFill rotWithShape="1">
            <a:blip r:embed="rId9">
              <a:alphaModFix/>
            </a:blip>
            <a:srcRect/>
            <a:stretch/>
          </p:blipFill>
          <p:spPr>
            <a:xfrm>
              <a:off x="989075" y="1371600"/>
              <a:ext cx="2101596" cy="714755"/>
            </a:xfrm>
            <a:prstGeom prst="rect">
              <a:avLst/>
            </a:prstGeom>
            <a:noFill/>
            <a:ln>
              <a:noFill/>
            </a:ln>
          </p:spPr>
        </p:pic>
      </p:grpSp>
      <p:grpSp>
        <p:nvGrpSpPr>
          <p:cNvPr id="511" name="Google Shape;511;p63"/>
          <p:cNvGrpSpPr/>
          <p:nvPr/>
        </p:nvGrpSpPr>
        <p:grpSpPr>
          <a:xfrm>
            <a:off x="911352" y="3349961"/>
            <a:ext cx="6528815" cy="1985562"/>
            <a:chOff x="911352" y="3349961"/>
            <a:chExt cx="6528815" cy="1985562"/>
          </a:xfrm>
        </p:grpSpPr>
        <p:pic>
          <p:nvPicPr>
            <p:cNvPr id="512" name="Google Shape;512;p63"/>
            <p:cNvPicPr preferRelativeResize="0"/>
            <p:nvPr/>
          </p:nvPicPr>
          <p:blipFill rotWithShape="1">
            <a:blip r:embed="rId10">
              <a:alphaModFix/>
            </a:blip>
            <a:srcRect/>
            <a:stretch/>
          </p:blipFill>
          <p:spPr>
            <a:xfrm>
              <a:off x="911352" y="3788664"/>
              <a:ext cx="3025140" cy="1008888"/>
            </a:xfrm>
            <a:prstGeom prst="rect">
              <a:avLst/>
            </a:prstGeom>
            <a:noFill/>
            <a:ln>
              <a:noFill/>
            </a:ln>
          </p:spPr>
        </p:pic>
        <p:pic>
          <p:nvPicPr>
            <p:cNvPr id="513" name="Google Shape;513;p63"/>
            <p:cNvPicPr preferRelativeResize="0"/>
            <p:nvPr/>
          </p:nvPicPr>
          <p:blipFill rotWithShape="1">
            <a:blip r:embed="rId11">
              <a:alphaModFix/>
            </a:blip>
            <a:srcRect/>
            <a:stretch/>
          </p:blipFill>
          <p:spPr>
            <a:xfrm>
              <a:off x="3710940" y="4834128"/>
              <a:ext cx="2386584" cy="501395"/>
            </a:xfrm>
            <a:prstGeom prst="rect">
              <a:avLst/>
            </a:prstGeom>
            <a:noFill/>
            <a:ln>
              <a:noFill/>
            </a:ln>
          </p:spPr>
        </p:pic>
        <p:pic>
          <p:nvPicPr>
            <p:cNvPr id="514" name="Google Shape;514;p63"/>
            <p:cNvPicPr preferRelativeResize="0"/>
            <p:nvPr/>
          </p:nvPicPr>
          <p:blipFill rotWithShape="1">
            <a:blip r:embed="rId12">
              <a:alphaModFix/>
            </a:blip>
            <a:srcRect/>
            <a:stretch/>
          </p:blipFill>
          <p:spPr>
            <a:xfrm>
              <a:off x="4185726" y="3349961"/>
              <a:ext cx="1304834" cy="1305232"/>
            </a:xfrm>
            <a:prstGeom prst="rect">
              <a:avLst/>
            </a:prstGeom>
            <a:noFill/>
            <a:ln>
              <a:noFill/>
            </a:ln>
          </p:spPr>
        </p:pic>
        <p:pic>
          <p:nvPicPr>
            <p:cNvPr id="515" name="Google Shape;515;p63"/>
            <p:cNvPicPr preferRelativeResize="0"/>
            <p:nvPr/>
          </p:nvPicPr>
          <p:blipFill rotWithShape="1">
            <a:blip r:embed="rId13">
              <a:alphaModFix/>
            </a:blip>
            <a:srcRect/>
            <a:stretch/>
          </p:blipFill>
          <p:spPr>
            <a:xfrm>
              <a:off x="5998463" y="3814572"/>
              <a:ext cx="1441704" cy="1022603"/>
            </a:xfrm>
            <a:prstGeom prst="rect">
              <a:avLst/>
            </a:prstGeom>
            <a:noFill/>
            <a:ln>
              <a:noFill/>
            </a:ln>
          </p:spPr>
        </p:pic>
      </p:grpSp>
      <p:grpSp>
        <p:nvGrpSpPr>
          <p:cNvPr id="516" name="Google Shape;516;p63"/>
          <p:cNvGrpSpPr/>
          <p:nvPr/>
        </p:nvGrpSpPr>
        <p:grpSpPr>
          <a:xfrm>
            <a:off x="3502152" y="5433776"/>
            <a:ext cx="4189825" cy="1223055"/>
            <a:chOff x="3502152" y="5433776"/>
            <a:chExt cx="4189825" cy="1223055"/>
          </a:xfrm>
        </p:grpSpPr>
        <p:pic>
          <p:nvPicPr>
            <p:cNvPr id="517" name="Google Shape;517;p63"/>
            <p:cNvPicPr preferRelativeResize="0"/>
            <p:nvPr/>
          </p:nvPicPr>
          <p:blipFill rotWithShape="1">
            <a:blip r:embed="rId14">
              <a:alphaModFix/>
            </a:blip>
            <a:srcRect/>
            <a:stretch/>
          </p:blipFill>
          <p:spPr>
            <a:xfrm>
              <a:off x="5170233" y="5433776"/>
              <a:ext cx="2521744" cy="535805"/>
            </a:xfrm>
            <a:prstGeom prst="rect">
              <a:avLst/>
            </a:prstGeom>
            <a:noFill/>
            <a:ln>
              <a:noFill/>
            </a:ln>
          </p:spPr>
        </p:pic>
        <p:pic>
          <p:nvPicPr>
            <p:cNvPr id="518" name="Google Shape;518;p63"/>
            <p:cNvPicPr preferRelativeResize="0"/>
            <p:nvPr/>
          </p:nvPicPr>
          <p:blipFill rotWithShape="1">
            <a:blip r:embed="rId15">
              <a:alphaModFix/>
            </a:blip>
            <a:srcRect/>
            <a:stretch/>
          </p:blipFill>
          <p:spPr>
            <a:xfrm>
              <a:off x="3502152" y="5785103"/>
              <a:ext cx="2193036" cy="871728"/>
            </a:xfrm>
            <a:prstGeom prst="rect">
              <a:avLst/>
            </a:prstGeom>
            <a:noFill/>
            <a:ln>
              <a:noFill/>
            </a:ln>
          </p:spPr>
        </p:pic>
      </p:grpSp>
      <p:pic>
        <p:nvPicPr>
          <p:cNvPr id="519" name="Google Shape;519;p63"/>
          <p:cNvPicPr preferRelativeResize="0"/>
          <p:nvPr/>
        </p:nvPicPr>
        <p:blipFill rotWithShape="1">
          <a:blip r:embed="rId16">
            <a:alphaModFix/>
          </a:blip>
          <a:srcRect/>
          <a:stretch/>
        </p:blipFill>
        <p:spPr>
          <a:xfrm>
            <a:off x="492251" y="5065776"/>
            <a:ext cx="1440180" cy="719328"/>
          </a:xfrm>
          <a:prstGeom prst="rect">
            <a:avLst/>
          </a:prstGeom>
          <a:noFill/>
          <a:ln>
            <a:noFill/>
          </a:ln>
        </p:spPr>
      </p:pic>
      <p:pic>
        <p:nvPicPr>
          <p:cNvPr id="520" name="Google Shape;520;p63"/>
          <p:cNvPicPr preferRelativeResize="0"/>
          <p:nvPr/>
        </p:nvPicPr>
        <p:blipFill rotWithShape="1">
          <a:blip r:embed="rId17">
            <a:alphaModFix/>
          </a:blip>
          <a:srcRect/>
          <a:stretch/>
        </p:blipFill>
        <p:spPr>
          <a:xfrm>
            <a:off x="5035036" y="2343928"/>
            <a:ext cx="1601875" cy="652336"/>
          </a:xfrm>
          <a:prstGeom prst="rect">
            <a:avLst/>
          </a:prstGeom>
          <a:noFill/>
          <a:ln>
            <a:noFill/>
          </a:ln>
        </p:spPr>
      </p:pic>
      <p:pic>
        <p:nvPicPr>
          <p:cNvPr id="521" name="Google Shape;521;p63"/>
          <p:cNvPicPr preferRelativeResize="0"/>
          <p:nvPr/>
        </p:nvPicPr>
        <p:blipFill rotWithShape="1">
          <a:blip r:embed="rId6">
            <a:alphaModFix/>
          </a:blip>
          <a:srcRect/>
          <a:stretch/>
        </p:blipFill>
        <p:spPr>
          <a:xfrm>
            <a:off x="9261347" y="5186171"/>
            <a:ext cx="1758696" cy="598931"/>
          </a:xfrm>
          <a:prstGeom prst="rect">
            <a:avLst/>
          </a:prstGeom>
          <a:noFill/>
          <a:ln>
            <a:noFill/>
          </a:ln>
        </p:spPr>
      </p:pic>
      <p:pic>
        <p:nvPicPr>
          <p:cNvPr id="522" name="Google Shape;522;p63"/>
          <p:cNvPicPr preferRelativeResize="0"/>
          <p:nvPr/>
        </p:nvPicPr>
        <p:blipFill rotWithShape="1">
          <a:blip r:embed="rId18">
            <a:alphaModFix/>
          </a:blip>
          <a:srcRect/>
          <a:stretch/>
        </p:blipFill>
        <p:spPr>
          <a:xfrm>
            <a:off x="5758815" y="1305271"/>
            <a:ext cx="1571625" cy="799806"/>
          </a:xfrm>
          <a:prstGeom prst="rect">
            <a:avLst/>
          </a:prstGeom>
          <a:noFill/>
          <a:ln>
            <a:noFill/>
          </a:ln>
        </p:spPr>
      </p:pic>
      <p:pic>
        <p:nvPicPr>
          <p:cNvPr id="523" name="Google Shape;523;p63"/>
          <p:cNvPicPr preferRelativeResize="0"/>
          <p:nvPr/>
        </p:nvPicPr>
        <p:blipFill rotWithShape="1">
          <a:blip r:embed="rId19">
            <a:alphaModFix/>
          </a:blip>
          <a:srcRect/>
          <a:stretch/>
        </p:blipFill>
        <p:spPr>
          <a:xfrm>
            <a:off x="7806466" y="1699853"/>
            <a:ext cx="4085216" cy="708066"/>
          </a:xfrm>
          <a:prstGeom prst="rect">
            <a:avLst/>
          </a:prstGeom>
          <a:noFill/>
          <a:ln>
            <a:noFill/>
          </a:ln>
        </p:spPr>
      </p:pic>
      <p:pic>
        <p:nvPicPr>
          <p:cNvPr id="524" name="Google Shape;524;p63"/>
          <p:cNvPicPr preferRelativeResize="0"/>
          <p:nvPr/>
        </p:nvPicPr>
        <p:blipFill rotWithShape="1">
          <a:blip r:embed="rId20">
            <a:alphaModFix/>
          </a:blip>
          <a:srcRect/>
          <a:stretch/>
        </p:blipFill>
        <p:spPr>
          <a:xfrm>
            <a:off x="7575804" y="366808"/>
            <a:ext cx="1463833" cy="1005131"/>
          </a:xfrm>
          <a:prstGeom prst="rect">
            <a:avLst/>
          </a:prstGeom>
          <a:noFill/>
          <a:ln>
            <a:noFill/>
          </a:ln>
        </p:spPr>
      </p:pic>
      <p:pic>
        <p:nvPicPr>
          <p:cNvPr id="525" name="Google Shape;525;p63"/>
          <p:cNvPicPr preferRelativeResize="0"/>
          <p:nvPr/>
        </p:nvPicPr>
        <p:blipFill rotWithShape="1">
          <a:blip r:embed="rId21">
            <a:alphaModFix/>
          </a:blip>
          <a:srcRect/>
          <a:stretch/>
        </p:blipFill>
        <p:spPr>
          <a:xfrm>
            <a:off x="3538728" y="1417319"/>
            <a:ext cx="1365503" cy="675131"/>
          </a:xfrm>
          <a:prstGeom prst="rect">
            <a:avLst/>
          </a:prstGeom>
          <a:noFill/>
          <a:ln>
            <a:noFill/>
          </a:ln>
        </p:spPr>
      </p:pic>
      <p:pic>
        <p:nvPicPr>
          <p:cNvPr id="526" name="Google Shape;526;p63"/>
          <p:cNvPicPr preferRelativeResize="0"/>
          <p:nvPr/>
        </p:nvPicPr>
        <p:blipFill rotWithShape="1">
          <a:blip r:embed="rId22">
            <a:alphaModFix/>
          </a:blip>
          <a:srcRect/>
          <a:stretch/>
        </p:blipFill>
        <p:spPr>
          <a:xfrm>
            <a:off x="6838075" y="2818602"/>
            <a:ext cx="1998723" cy="659657"/>
          </a:xfrm>
          <a:prstGeom prst="rect">
            <a:avLst/>
          </a:prstGeom>
          <a:noFill/>
          <a:ln>
            <a:noFill/>
          </a:ln>
        </p:spPr>
      </p:pic>
      <p:pic>
        <p:nvPicPr>
          <p:cNvPr id="527" name="Google Shape;527;p63"/>
          <p:cNvPicPr preferRelativeResize="0"/>
          <p:nvPr/>
        </p:nvPicPr>
        <p:blipFill rotWithShape="1">
          <a:blip r:embed="rId23">
            <a:alphaModFix/>
          </a:blip>
          <a:srcRect/>
          <a:stretch/>
        </p:blipFill>
        <p:spPr>
          <a:xfrm>
            <a:off x="10469444" y="353568"/>
            <a:ext cx="1048995" cy="1247947"/>
          </a:xfrm>
          <a:prstGeom prst="rect">
            <a:avLst/>
          </a:prstGeom>
          <a:noFill/>
          <a:ln>
            <a:noFill/>
          </a:ln>
        </p:spPr>
      </p:pic>
      <p:pic>
        <p:nvPicPr>
          <p:cNvPr id="528" name="Google Shape;528;p63"/>
          <p:cNvPicPr preferRelativeResize="0"/>
          <p:nvPr/>
        </p:nvPicPr>
        <p:blipFill rotWithShape="1">
          <a:blip r:embed="rId24">
            <a:alphaModFix/>
          </a:blip>
          <a:srcRect/>
          <a:stretch/>
        </p:blipFill>
        <p:spPr>
          <a:xfrm>
            <a:off x="2695224" y="2639709"/>
            <a:ext cx="2029907" cy="572031"/>
          </a:xfrm>
          <a:prstGeom prst="rect">
            <a:avLst/>
          </a:prstGeom>
          <a:noFill/>
          <a:ln>
            <a:noFill/>
          </a:ln>
        </p:spPr>
      </p:pic>
      <p:pic>
        <p:nvPicPr>
          <p:cNvPr id="529" name="Google Shape;529;p63"/>
          <p:cNvPicPr preferRelativeResize="0"/>
          <p:nvPr/>
        </p:nvPicPr>
        <p:blipFill rotWithShape="1">
          <a:blip r:embed="rId25">
            <a:alphaModFix/>
          </a:blip>
          <a:srcRect/>
          <a:stretch/>
        </p:blipFill>
        <p:spPr>
          <a:xfrm>
            <a:off x="455932" y="2431028"/>
            <a:ext cx="1804159" cy="812043"/>
          </a:xfrm>
          <a:prstGeom prst="rect">
            <a:avLst/>
          </a:prstGeom>
          <a:noFill/>
          <a:ln>
            <a:noFill/>
          </a:ln>
        </p:spPr>
      </p:pic>
      <p:pic>
        <p:nvPicPr>
          <p:cNvPr id="530" name="Google Shape;530;p63" descr="Картина, която съдържа текст, символ, Шрифт, флаг&#10;&#10;Описанието е генерирано автоматично"/>
          <p:cNvPicPr preferRelativeResize="0"/>
          <p:nvPr/>
        </p:nvPicPr>
        <p:blipFill rotWithShape="1">
          <a:blip r:embed="rId26">
            <a:alphaModFix/>
          </a:blip>
          <a:srcRect/>
          <a:stretch/>
        </p:blipFill>
        <p:spPr>
          <a:xfrm>
            <a:off x="3359" y="6181285"/>
            <a:ext cx="841321" cy="676715"/>
          </a:xfrm>
          <a:prstGeom prst="rect">
            <a:avLst/>
          </a:prstGeom>
          <a:noFill/>
          <a:ln>
            <a:noFill/>
          </a:ln>
        </p:spPr>
      </p:pic>
      <p:sp>
        <p:nvSpPr>
          <p:cNvPr id="531" name="Google Shape;531;p63"/>
          <p:cNvSpPr txBox="1">
            <a:spLocks noGrp="1"/>
          </p:cNvSpPr>
          <p:nvPr>
            <p:ph type="ftr" idx="11"/>
          </p:nvPr>
        </p:nvSpPr>
        <p:spPr>
          <a:xfrm>
            <a:off x="855773" y="6208696"/>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chemeClr val="dk1"/>
                </a:solidFill>
                <a:latin typeface="Gill Sans"/>
                <a:ea typeface="Gill Sans"/>
                <a:cs typeface="Gill Sans"/>
                <a:sym typeface="Gill Sans"/>
              </a:rPr>
              <a:t>LIFE-2022-CET_ENERCOM</a:t>
            </a:r>
            <a:endParaRPr>
              <a:solidFill>
                <a:schemeClr val="dk1"/>
              </a:solidFill>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278491a246a_0_18"/>
          <p:cNvSpPr txBox="1">
            <a:spLocks noGrp="1"/>
          </p:cNvSpPr>
          <p:nvPr>
            <p:ph type="subTitle" idx="1"/>
          </p:nvPr>
        </p:nvSpPr>
        <p:spPr>
          <a:xfrm>
            <a:off x="5418975" y="4281750"/>
            <a:ext cx="3293100" cy="9675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SzPts val="935"/>
              <a:buNone/>
            </a:pPr>
            <a:r>
              <a:rPr lang="de-DE" b="1">
                <a:solidFill>
                  <a:schemeClr val="dk1"/>
                </a:solidFill>
                <a:latin typeface="Calibri"/>
                <a:ea typeface="Calibri"/>
                <a:cs typeface="Calibri"/>
                <a:sym typeface="Calibri"/>
              </a:rPr>
              <a:t>Институт за предприемачество, устойчиво развитие и иновации (ИПУРИ)</a:t>
            </a:r>
            <a:endParaRPr b="1">
              <a:solidFill>
                <a:schemeClr val="dk1"/>
              </a:solidFill>
              <a:latin typeface="Calibri"/>
              <a:ea typeface="Calibri"/>
              <a:cs typeface="Calibri"/>
              <a:sym typeface="Calibri"/>
            </a:endParaRPr>
          </a:p>
        </p:txBody>
      </p:sp>
      <p:sp>
        <p:nvSpPr>
          <p:cNvPr id="538" name="Google Shape;538;g278491a246a_0_18"/>
          <p:cNvSpPr>
            <a:spLocks noGrp="1"/>
          </p:cNvSpPr>
          <p:nvPr>
            <p:ph type="sldNum" idx="12"/>
          </p:nvPr>
        </p:nvSpPr>
        <p:spPr>
          <a:xfrm>
            <a:off x="10758922" y="6217920"/>
            <a:ext cx="365700" cy="3657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None/>
            </a:pPr>
            <a:fld id="{00000000-1234-1234-1234-123412341234}" type="slidenum">
              <a:rPr lang="de-DE"/>
              <a:t>16</a:t>
            </a:fld>
            <a:endParaRPr/>
          </a:p>
        </p:txBody>
      </p:sp>
      <p:pic>
        <p:nvPicPr>
          <p:cNvPr id="539" name="Google Shape;539;g278491a246a_0_18"/>
          <p:cNvPicPr preferRelativeResize="0"/>
          <p:nvPr/>
        </p:nvPicPr>
        <p:blipFill>
          <a:blip r:embed="rId3">
            <a:alphaModFix/>
          </a:blip>
          <a:stretch>
            <a:fillRect/>
          </a:stretch>
        </p:blipFill>
        <p:spPr>
          <a:xfrm flipH="1">
            <a:off x="4209350" y="5529050"/>
            <a:ext cx="1209625" cy="688875"/>
          </a:xfrm>
          <a:prstGeom prst="rect">
            <a:avLst/>
          </a:prstGeom>
          <a:noFill/>
          <a:ln>
            <a:noFill/>
          </a:ln>
        </p:spPr>
      </p:pic>
      <p:sp>
        <p:nvSpPr>
          <p:cNvPr id="540" name="Google Shape;540;g278491a246a_0_18"/>
          <p:cNvSpPr txBox="1"/>
          <p:nvPr/>
        </p:nvSpPr>
        <p:spPr>
          <a:xfrm>
            <a:off x="5315750" y="5660300"/>
            <a:ext cx="2723400" cy="6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b="1">
                <a:solidFill>
                  <a:schemeClr val="dk1"/>
                </a:solidFill>
                <a:latin typeface="Calibri"/>
                <a:ea typeface="Calibri"/>
                <a:cs typeface="Calibri"/>
                <a:sym typeface="Calibri"/>
              </a:rPr>
              <a:t>www.institute-esdi.org</a:t>
            </a:r>
            <a:endParaRPr sz="2000" b="1">
              <a:solidFill>
                <a:schemeClr val="dk1"/>
              </a:solidFill>
              <a:latin typeface="Calibri"/>
              <a:ea typeface="Calibri"/>
              <a:cs typeface="Calibri"/>
              <a:sym typeface="Calibri"/>
            </a:endParaRPr>
          </a:p>
        </p:txBody>
      </p:sp>
      <p:sp>
        <p:nvSpPr>
          <p:cNvPr id="541" name="Google Shape;541;g278491a246a_0_18"/>
          <p:cNvSpPr txBox="1"/>
          <p:nvPr/>
        </p:nvSpPr>
        <p:spPr>
          <a:xfrm>
            <a:off x="2971450" y="253125"/>
            <a:ext cx="6644700" cy="9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4300" b="1">
                <a:solidFill>
                  <a:schemeClr val="dk1"/>
                </a:solidFill>
                <a:latin typeface="Calibri"/>
                <a:ea typeface="Calibri"/>
                <a:cs typeface="Calibri"/>
                <a:sym typeface="Calibri"/>
              </a:rPr>
              <a:t>Благодаря за вниманието!</a:t>
            </a:r>
            <a:endParaRPr sz="4300" b="1">
              <a:solidFill>
                <a:schemeClr val="dk1"/>
              </a:solidFill>
              <a:latin typeface="Calibri"/>
              <a:ea typeface="Calibri"/>
              <a:cs typeface="Calibri"/>
              <a:sym typeface="Calibri"/>
            </a:endParaRPr>
          </a:p>
        </p:txBody>
      </p:sp>
      <p:pic>
        <p:nvPicPr>
          <p:cNvPr id="542" name="Google Shape;542;g278491a246a_0_18"/>
          <p:cNvPicPr preferRelativeResize="0"/>
          <p:nvPr/>
        </p:nvPicPr>
        <p:blipFill>
          <a:blip r:embed="rId4">
            <a:alphaModFix/>
          </a:blip>
          <a:stretch>
            <a:fillRect/>
          </a:stretch>
        </p:blipFill>
        <p:spPr>
          <a:xfrm>
            <a:off x="4396975" y="3080563"/>
            <a:ext cx="834375" cy="889538"/>
          </a:xfrm>
          <a:prstGeom prst="rect">
            <a:avLst/>
          </a:prstGeom>
          <a:noFill/>
          <a:ln>
            <a:noFill/>
          </a:ln>
        </p:spPr>
      </p:pic>
      <p:sp>
        <p:nvSpPr>
          <p:cNvPr id="543" name="Google Shape;543;g278491a246a_0_18"/>
          <p:cNvSpPr txBox="1"/>
          <p:nvPr/>
        </p:nvSpPr>
        <p:spPr>
          <a:xfrm>
            <a:off x="5315750" y="3112450"/>
            <a:ext cx="3037500" cy="8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b="1">
                <a:solidFill>
                  <a:schemeClr val="dk1"/>
                </a:solidFill>
                <a:latin typeface="Calibri"/>
                <a:ea typeface="Calibri"/>
                <a:cs typeface="Calibri"/>
                <a:sym typeface="Calibri"/>
              </a:rPr>
              <a:t>Бул. “Патриарх Евтимий” 16А, гр. София</a:t>
            </a:r>
            <a:endParaRPr sz="2000" b="1">
              <a:solidFill>
                <a:schemeClr val="dk1"/>
              </a:solidFill>
              <a:latin typeface="Calibri"/>
              <a:ea typeface="Calibri"/>
              <a:cs typeface="Calibri"/>
              <a:sym typeface="Calibri"/>
            </a:endParaRPr>
          </a:p>
        </p:txBody>
      </p:sp>
      <p:pic>
        <p:nvPicPr>
          <p:cNvPr id="544" name="Google Shape;544;g278491a246a_0_18"/>
          <p:cNvPicPr preferRelativeResize="0"/>
          <p:nvPr/>
        </p:nvPicPr>
        <p:blipFill>
          <a:blip r:embed="rId5">
            <a:alphaModFix/>
          </a:blip>
          <a:stretch>
            <a:fillRect/>
          </a:stretch>
        </p:blipFill>
        <p:spPr>
          <a:xfrm>
            <a:off x="4396975" y="4401789"/>
            <a:ext cx="834375" cy="695573"/>
          </a:xfrm>
          <a:prstGeom prst="rect">
            <a:avLst/>
          </a:prstGeom>
          <a:noFill/>
          <a:ln>
            <a:noFill/>
          </a:ln>
        </p:spPr>
      </p:pic>
      <p:pic>
        <p:nvPicPr>
          <p:cNvPr id="545" name="Google Shape;545;g278491a246a_0_18"/>
          <p:cNvPicPr preferRelativeResize="0"/>
          <p:nvPr/>
        </p:nvPicPr>
        <p:blipFill>
          <a:blip r:embed="rId6">
            <a:alphaModFix/>
          </a:blip>
          <a:stretch>
            <a:fillRect/>
          </a:stretch>
        </p:blipFill>
        <p:spPr>
          <a:xfrm>
            <a:off x="4303163" y="1893650"/>
            <a:ext cx="1022000" cy="1022000"/>
          </a:xfrm>
          <a:prstGeom prst="rect">
            <a:avLst/>
          </a:prstGeom>
          <a:noFill/>
          <a:ln>
            <a:noFill/>
          </a:ln>
        </p:spPr>
      </p:pic>
      <p:sp>
        <p:nvSpPr>
          <p:cNvPr id="546" name="Google Shape;546;g278491a246a_0_18"/>
          <p:cNvSpPr txBox="1"/>
          <p:nvPr/>
        </p:nvSpPr>
        <p:spPr>
          <a:xfrm>
            <a:off x="5362725" y="2192825"/>
            <a:ext cx="3150000" cy="5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b="1">
                <a:solidFill>
                  <a:schemeClr val="dk1"/>
                </a:solidFill>
                <a:latin typeface="Calibri"/>
                <a:ea typeface="Calibri"/>
                <a:cs typeface="Calibri"/>
                <a:sym typeface="Calibri"/>
              </a:rPr>
              <a:t>office@institute-esdi.org</a:t>
            </a:r>
            <a:endParaRPr sz="2000" b="1">
              <a:solidFill>
                <a:schemeClr val="dk1"/>
              </a:solidFill>
              <a:latin typeface="Calibri"/>
              <a:ea typeface="Calibri"/>
              <a:cs typeface="Calibri"/>
              <a:sym typeface="Calibri"/>
            </a:endParaRPr>
          </a:p>
        </p:txBody>
      </p:sp>
      <p:pic>
        <p:nvPicPr>
          <p:cNvPr id="547" name="Google Shape;547;g278491a246a_0_18" descr="Картина, която съдържа текст, символ, Шрифт, флаг&#10;&#10;Описанието е генерирано автоматично"/>
          <p:cNvPicPr preferRelativeResize="0"/>
          <p:nvPr/>
        </p:nvPicPr>
        <p:blipFill rotWithShape="1">
          <a:blip r:embed="rId7">
            <a:alphaModFix/>
          </a:blip>
          <a:srcRect/>
          <a:stretch/>
        </p:blipFill>
        <p:spPr>
          <a:xfrm>
            <a:off x="3359" y="6181285"/>
            <a:ext cx="841321" cy="676715"/>
          </a:xfrm>
          <a:prstGeom prst="rect">
            <a:avLst/>
          </a:prstGeom>
          <a:noFill/>
          <a:ln>
            <a:noFill/>
          </a:ln>
        </p:spPr>
      </p:pic>
      <p:pic>
        <p:nvPicPr>
          <p:cNvPr id="548" name="Google Shape;548;g278491a246a_0_18"/>
          <p:cNvPicPr preferRelativeResize="0"/>
          <p:nvPr/>
        </p:nvPicPr>
        <p:blipFill rotWithShape="1">
          <a:blip r:embed="rId8">
            <a:alphaModFix/>
          </a:blip>
          <a:srcRect/>
          <a:stretch/>
        </p:blipFill>
        <p:spPr>
          <a:xfrm>
            <a:off x="9813943" y="93585"/>
            <a:ext cx="2290825" cy="829128"/>
          </a:xfrm>
          <a:prstGeom prst="rect">
            <a:avLst/>
          </a:prstGeom>
          <a:noFill/>
          <a:ln>
            <a:noFill/>
          </a:ln>
        </p:spPr>
      </p:pic>
      <p:sp>
        <p:nvSpPr>
          <p:cNvPr id="549" name="Google Shape;549;g278491a246a_0_18"/>
          <p:cNvSpPr txBox="1">
            <a:spLocks noGrp="1"/>
          </p:cNvSpPr>
          <p:nvPr>
            <p:ph type="ftr" idx="11"/>
          </p:nvPr>
        </p:nvSpPr>
        <p:spPr>
          <a:xfrm>
            <a:off x="844673" y="6208696"/>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rgbClr val="FFFFFF"/>
                </a:solidFill>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rgbClr val="FFFFFF"/>
              </a:solidFill>
              <a:latin typeface="Gill Sans"/>
              <a:ea typeface="Gill Sans"/>
              <a:cs typeface="Gill Sans"/>
              <a:sym typeface="Gill Sans"/>
            </a:endParaRPr>
          </a:p>
        </p:txBody>
      </p:sp>
      <p:pic>
        <p:nvPicPr>
          <p:cNvPr id="550" name="Google Shape;550;g278491a246a_0_18"/>
          <p:cNvPicPr preferRelativeResize="0"/>
          <p:nvPr/>
        </p:nvPicPr>
        <p:blipFill rotWithShape="1">
          <a:blip r:embed="rId9">
            <a:alphaModFix/>
          </a:blip>
          <a:srcRect/>
          <a:stretch/>
        </p:blipFill>
        <p:spPr>
          <a:xfrm>
            <a:off x="5" y="32424"/>
            <a:ext cx="2773650" cy="14088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804672" y="2243828"/>
            <a:ext cx="3899213"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p>
            <a:pPr marL="0" lvl="0" indent="0" algn="ctr" rtl="0">
              <a:lnSpc>
                <a:spcPct val="90000"/>
              </a:lnSpc>
              <a:spcBef>
                <a:spcPts val="0"/>
              </a:spcBef>
              <a:spcAft>
                <a:spcPts val="0"/>
              </a:spcAft>
              <a:buClr>
                <a:srgbClr val="262626"/>
              </a:buClr>
              <a:buSzPts val="2200"/>
              <a:buFont typeface="Gill Sans"/>
              <a:buNone/>
            </a:pPr>
            <a:r>
              <a:rPr lang="de-DE"/>
              <a:t>ОБЩ ПОДХОД НА ПРОЕКТА</a:t>
            </a:r>
            <a:endParaRPr/>
          </a:p>
        </p:txBody>
      </p:sp>
      <p:sp>
        <p:nvSpPr>
          <p:cNvPr id="204" name="Google Shape;204;p22"/>
          <p:cNvSpPr txBox="1">
            <a:spLocks noGrp="1"/>
          </p:cNvSpPr>
          <p:nvPr>
            <p:ph type="body" idx="1"/>
          </p:nvPr>
        </p:nvSpPr>
        <p:spPr>
          <a:xfrm>
            <a:off x="5969977" y="123092"/>
            <a:ext cx="5978769" cy="6094828"/>
          </a:xfrm>
          <a:prstGeom prst="rect">
            <a:avLst/>
          </a:prstGeom>
          <a:noFill/>
          <a:ln>
            <a:noFill/>
          </a:ln>
        </p:spPr>
        <p:txBody>
          <a:bodyPr spcFirstLastPara="1" wrap="square" lIns="91425" tIns="45700" rIns="91425" bIns="45700" anchor="t" anchorCtr="0">
            <a:normAutofit/>
          </a:bodyPr>
          <a:lstStyle/>
          <a:p>
            <a:pPr lvl="0" algn="just"/>
            <a:r>
              <a:rPr lang="de-DE" sz="1400" b="1" dirty="0">
                <a:latin typeface="Calibri"/>
                <a:ea typeface="Calibri"/>
                <a:cs typeface="Calibri"/>
                <a:sym typeface="Calibri"/>
              </a:rPr>
              <a:t>ПРОБЛЕМ:</a:t>
            </a:r>
            <a:r>
              <a:rPr lang="de-DE" sz="1400" dirty="0">
                <a:latin typeface="Calibri"/>
                <a:ea typeface="Calibri"/>
                <a:cs typeface="Calibri"/>
                <a:sym typeface="Calibri"/>
              </a:rPr>
              <a:t> </a:t>
            </a:r>
            <a:r>
              <a:rPr lang="bg-BG" sz="1400" dirty="0" smtClean="0">
                <a:latin typeface="Calibri"/>
                <a:ea typeface="Calibri"/>
                <a:cs typeface="Calibri"/>
                <a:sym typeface="Calibri"/>
              </a:rPr>
              <a:t>Проект </a:t>
            </a:r>
            <a:r>
              <a:rPr lang="en-US" sz="1400" dirty="0" smtClean="0">
                <a:latin typeface="Calibri"/>
                <a:ea typeface="Calibri"/>
                <a:cs typeface="Calibri"/>
                <a:sym typeface="Calibri"/>
              </a:rPr>
              <a:t>DISCOVER </a:t>
            </a:r>
            <a:r>
              <a:rPr lang="bg-BG" sz="1400" dirty="0" smtClean="0">
                <a:latin typeface="Calibri"/>
                <a:ea typeface="Calibri"/>
                <a:cs typeface="Calibri"/>
                <a:sym typeface="Calibri"/>
              </a:rPr>
              <a:t>у</a:t>
            </a:r>
            <a:r>
              <a:rPr lang="bg-BG" sz="1400" dirty="0" smtClean="0">
                <a:latin typeface="Calibri"/>
                <a:ea typeface="Calibri"/>
                <a:cs typeface="Calibri"/>
                <a:sym typeface="Calibri"/>
              </a:rPr>
              <a:t>становява л</a:t>
            </a:r>
            <a:r>
              <a:rPr lang="de-DE" sz="1400" dirty="0" smtClean="0">
                <a:latin typeface="Calibri"/>
                <a:ea typeface="Calibri"/>
                <a:cs typeface="Calibri"/>
                <a:sym typeface="Calibri"/>
              </a:rPr>
              <a:t>ипса </a:t>
            </a:r>
            <a:r>
              <a:rPr lang="de-DE" sz="1400" dirty="0">
                <a:latin typeface="Calibri"/>
                <a:ea typeface="Calibri"/>
                <a:cs typeface="Calibri"/>
                <a:sym typeface="Calibri"/>
              </a:rPr>
              <a:t>на знания, опит и инструменти, което затруднява инициаторите на ЕО /ОВЕ да реализират идеите си.  </a:t>
            </a:r>
            <a:r>
              <a:rPr lang="bg-BG" sz="1400" dirty="0" smtClean="0">
                <a:latin typeface="Calibri"/>
                <a:ea typeface="Calibri"/>
                <a:cs typeface="Calibri"/>
                <a:sym typeface="Calibri"/>
              </a:rPr>
              <a:t>Той </a:t>
            </a:r>
            <a:r>
              <a:rPr lang="de-DE" sz="1400" dirty="0" smtClean="0">
                <a:latin typeface="Calibri"/>
                <a:ea typeface="Calibri"/>
                <a:cs typeface="Calibri"/>
                <a:sym typeface="Calibri"/>
              </a:rPr>
              <a:t>има </a:t>
            </a:r>
            <a:r>
              <a:rPr lang="de-DE" sz="1400" dirty="0">
                <a:latin typeface="Calibri"/>
                <a:ea typeface="Calibri"/>
                <a:cs typeface="Calibri"/>
                <a:sym typeface="Calibri"/>
              </a:rPr>
              <a:t>за цел да предостави </a:t>
            </a:r>
            <a:r>
              <a:rPr lang="de-DE" sz="1400" b="1" dirty="0">
                <a:latin typeface="Calibri"/>
                <a:ea typeface="Calibri"/>
                <a:cs typeface="Calibri"/>
                <a:sym typeface="Calibri"/>
              </a:rPr>
              <a:t>интегрирани услуги </a:t>
            </a:r>
            <a:r>
              <a:rPr lang="de-DE" sz="1400" dirty="0">
                <a:latin typeface="Calibri"/>
                <a:ea typeface="Calibri"/>
                <a:cs typeface="Calibri"/>
                <a:sym typeface="Calibri"/>
              </a:rPr>
              <a:t>за преодоляване на тези пречки. </a:t>
            </a:r>
            <a:endParaRPr dirty="0"/>
          </a:p>
          <a:p>
            <a:pPr marL="457200" lvl="0" indent="-349250" algn="l" rtl="0">
              <a:lnSpc>
                <a:spcPct val="100000"/>
              </a:lnSpc>
              <a:spcBef>
                <a:spcPts val="1000"/>
              </a:spcBef>
              <a:spcAft>
                <a:spcPts val="0"/>
              </a:spcAft>
              <a:buSzPts val="1900"/>
              <a:buChar char="•"/>
            </a:pPr>
            <a:r>
              <a:rPr lang="de-DE" sz="1400" b="1" dirty="0">
                <a:latin typeface="Calibri"/>
                <a:ea typeface="Calibri"/>
                <a:cs typeface="Calibri"/>
                <a:sym typeface="Calibri"/>
              </a:rPr>
              <a:t>МЕТОДОЛОГИЯ:</a:t>
            </a:r>
            <a:r>
              <a:rPr lang="de-DE" sz="1400" dirty="0">
                <a:latin typeface="Calibri"/>
                <a:ea typeface="Calibri"/>
                <a:cs typeface="Calibri"/>
                <a:sym typeface="Calibri"/>
              </a:rPr>
              <a:t> Проектът DISCOVER се основава на </a:t>
            </a:r>
            <a:r>
              <a:rPr lang="de-DE" sz="1400" b="1" dirty="0">
                <a:latin typeface="Calibri"/>
                <a:ea typeface="Calibri"/>
                <a:cs typeface="Calibri"/>
                <a:sym typeface="Calibri"/>
              </a:rPr>
              <a:t>вече установена проектна среда и налични най-добри практики </a:t>
            </a:r>
            <a:r>
              <a:rPr lang="de-DE" sz="1400" dirty="0">
                <a:latin typeface="Calibri"/>
                <a:ea typeface="Calibri"/>
                <a:cs typeface="Calibri"/>
                <a:sym typeface="Calibri"/>
              </a:rPr>
              <a:t>за това как да ангажираме гражданите и как да създадем енергийни общности. В рамките на проекта </a:t>
            </a:r>
            <a:r>
              <a:rPr lang="de-DE" sz="1400" dirty="0" smtClean="0">
                <a:latin typeface="Calibri"/>
                <a:ea typeface="Calibri"/>
                <a:cs typeface="Calibri"/>
                <a:sym typeface="Calibri"/>
              </a:rPr>
              <a:t>тези </a:t>
            </a:r>
            <a:r>
              <a:rPr lang="de-DE" sz="1400" dirty="0">
                <a:latin typeface="Calibri"/>
                <a:ea typeface="Calibri"/>
                <a:cs typeface="Calibri"/>
                <a:sym typeface="Calibri"/>
              </a:rPr>
              <a:t>съществуващи инструменти се въвеждат в действие като </a:t>
            </a:r>
            <a:r>
              <a:rPr lang="de-DE" sz="1400" b="1" dirty="0">
                <a:latin typeface="Calibri"/>
                <a:ea typeface="Calibri"/>
                <a:cs typeface="Calibri"/>
                <a:sym typeface="Calibri"/>
              </a:rPr>
              <a:t>интегрирани услуги</a:t>
            </a:r>
            <a:r>
              <a:rPr lang="de-DE" sz="1400" dirty="0">
                <a:latin typeface="Calibri"/>
                <a:ea typeface="Calibri"/>
                <a:cs typeface="Calibri"/>
                <a:sym typeface="Calibri"/>
              </a:rPr>
              <a:t>. </a:t>
            </a:r>
            <a:endParaRPr dirty="0"/>
          </a:p>
          <a:p>
            <a:pPr marL="457200" lvl="0" indent="-349250" algn="just" rtl="0">
              <a:lnSpc>
                <a:spcPct val="100000"/>
              </a:lnSpc>
              <a:spcBef>
                <a:spcPts val="1000"/>
              </a:spcBef>
              <a:spcAft>
                <a:spcPts val="0"/>
              </a:spcAft>
              <a:buSzPts val="1900"/>
              <a:buChar char="•"/>
            </a:pPr>
            <a:r>
              <a:rPr lang="de-DE" sz="1400" dirty="0">
                <a:latin typeface="Calibri"/>
                <a:ea typeface="Calibri"/>
                <a:cs typeface="Calibri"/>
                <a:sym typeface="Calibri"/>
              </a:rPr>
              <a:t>Проектът DISCOVER структурира </a:t>
            </a:r>
            <a:r>
              <a:rPr lang="de-DE" sz="1400" dirty="0" smtClean="0">
                <a:latin typeface="Calibri"/>
                <a:ea typeface="Calibri"/>
                <a:cs typeface="Calibri"/>
                <a:sym typeface="Calibri"/>
              </a:rPr>
              <a:t>множество</a:t>
            </a:r>
            <a:r>
              <a:rPr lang="bg-BG" sz="1400" dirty="0" smtClean="0">
                <a:latin typeface="Calibri"/>
                <a:ea typeface="Calibri"/>
                <a:cs typeface="Calibri"/>
                <a:sym typeface="Calibri"/>
              </a:rPr>
              <a:t>то</a:t>
            </a:r>
            <a:r>
              <a:rPr lang="de-DE" sz="1400" dirty="0" smtClean="0">
                <a:latin typeface="Calibri"/>
                <a:ea typeface="Calibri"/>
                <a:cs typeface="Calibri"/>
                <a:sym typeface="Calibri"/>
              </a:rPr>
              <a:t> </a:t>
            </a:r>
            <a:r>
              <a:rPr lang="de-DE" sz="1400" dirty="0">
                <a:latin typeface="Calibri"/>
                <a:ea typeface="Calibri"/>
                <a:cs typeface="Calibri"/>
                <a:sym typeface="Calibri"/>
              </a:rPr>
              <a:t>услуги </a:t>
            </a:r>
            <a:r>
              <a:rPr lang="de-DE" sz="1400" b="1" dirty="0">
                <a:latin typeface="Calibri"/>
                <a:ea typeface="Calibri"/>
                <a:cs typeface="Calibri"/>
                <a:sym typeface="Calibri"/>
              </a:rPr>
              <a:t>в холистичен Наръчник (рамка), </a:t>
            </a:r>
            <a:r>
              <a:rPr lang="de-DE" sz="1400" dirty="0">
                <a:latin typeface="Calibri"/>
                <a:ea typeface="Calibri"/>
                <a:cs typeface="Calibri"/>
                <a:sym typeface="Calibri"/>
              </a:rPr>
              <a:t>предоставящ конкретни насоки за специфични типове проекти, базирани на ФВ. Наръчникът ще отразява регионалните специфики, ще съчетава различни инструменти и ще предлага решения за преодоляване на оперативните пречки пред инициаторите на проекти. </a:t>
            </a:r>
            <a:endParaRPr dirty="0"/>
          </a:p>
          <a:p>
            <a:pPr lvl="0" algn="just"/>
            <a:r>
              <a:rPr lang="de-DE" sz="1400" b="1" dirty="0">
                <a:latin typeface="Calibri"/>
                <a:ea typeface="Calibri"/>
                <a:cs typeface="Calibri"/>
                <a:sym typeface="Calibri"/>
              </a:rPr>
              <a:t>РЕШЕНИЕ:</a:t>
            </a:r>
            <a:r>
              <a:rPr lang="de-DE" sz="1400" dirty="0">
                <a:latin typeface="Calibri"/>
                <a:ea typeface="Calibri"/>
                <a:cs typeface="Calibri"/>
                <a:sym typeface="Calibri"/>
              </a:rPr>
              <a:t> </a:t>
            </a:r>
            <a:r>
              <a:rPr lang="bg-BG" sz="1400" dirty="0" smtClean="0">
                <a:latin typeface="Calibri"/>
                <a:ea typeface="Calibri"/>
                <a:cs typeface="Calibri"/>
                <a:sym typeface="Calibri"/>
              </a:rPr>
              <a:t>Наръчникът по </a:t>
            </a:r>
            <a:r>
              <a:rPr lang="en-US" sz="1400" dirty="0" smtClean="0">
                <a:latin typeface="Calibri"/>
                <a:ea typeface="Calibri"/>
                <a:cs typeface="Calibri"/>
                <a:sym typeface="Calibri"/>
              </a:rPr>
              <a:t>DISCOVER </a:t>
            </a:r>
            <a:r>
              <a:rPr lang="bg-BG" sz="1400" dirty="0" smtClean="0">
                <a:latin typeface="Calibri"/>
                <a:ea typeface="Calibri"/>
                <a:cs typeface="Calibri"/>
                <a:sym typeface="Calibri"/>
              </a:rPr>
              <a:t>ще </a:t>
            </a:r>
            <a:r>
              <a:rPr lang="de-DE" sz="1400" dirty="0" smtClean="0">
                <a:latin typeface="Calibri"/>
                <a:ea typeface="Calibri"/>
                <a:cs typeface="Calibri"/>
                <a:sym typeface="Calibri"/>
              </a:rPr>
              <a:t>се </a:t>
            </a:r>
            <a:r>
              <a:rPr lang="de-DE" sz="1400" dirty="0">
                <a:latin typeface="Calibri"/>
                <a:ea typeface="Calibri"/>
                <a:cs typeface="Calibri"/>
                <a:sym typeface="Calibri"/>
              </a:rPr>
              <a:t>предоставя на местни центрове за услуги в пилотните региони в Италия, Франция, Хърватия и България. Партньорите </a:t>
            </a:r>
            <a:r>
              <a:rPr lang="bg-BG" sz="1400" dirty="0" smtClean="0">
                <a:latin typeface="Calibri"/>
                <a:ea typeface="Calibri"/>
                <a:cs typeface="Calibri"/>
                <a:sym typeface="Calibri"/>
              </a:rPr>
              <a:t>в проекта </a:t>
            </a:r>
            <a:r>
              <a:rPr lang="de-DE" sz="1400" dirty="0" smtClean="0">
                <a:latin typeface="Calibri"/>
                <a:ea typeface="Calibri"/>
                <a:cs typeface="Calibri"/>
                <a:sym typeface="Calibri"/>
              </a:rPr>
              <a:t>сами </a:t>
            </a:r>
            <a:r>
              <a:rPr lang="de-DE" sz="1400" dirty="0">
                <a:latin typeface="Calibri"/>
                <a:ea typeface="Calibri"/>
                <a:cs typeface="Calibri"/>
                <a:sym typeface="Calibri"/>
              </a:rPr>
              <a:t>по себе си са движеща сила в своите </a:t>
            </a:r>
            <a:r>
              <a:rPr lang="de-DE" sz="1400" dirty="0" smtClean="0">
                <a:latin typeface="Calibri"/>
                <a:ea typeface="Calibri"/>
                <a:cs typeface="Calibri"/>
                <a:sym typeface="Calibri"/>
              </a:rPr>
              <a:t>региони</a:t>
            </a:r>
            <a:r>
              <a:rPr lang="bg-BG" sz="1400" dirty="0" smtClean="0">
                <a:latin typeface="Calibri"/>
                <a:ea typeface="Calibri"/>
                <a:cs typeface="Calibri"/>
                <a:sym typeface="Calibri"/>
              </a:rPr>
              <a:t>, </a:t>
            </a:r>
            <a:r>
              <a:rPr lang="de-DE" sz="1400" dirty="0" smtClean="0">
                <a:latin typeface="Calibri"/>
                <a:ea typeface="Calibri"/>
                <a:cs typeface="Calibri"/>
                <a:sym typeface="Calibri"/>
              </a:rPr>
              <a:t>те </a:t>
            </a:r>
            <a:r>
              <a:rPr lang="de-DE" sz="1400" dirty="0">
                <a:latin typeface="Calibri"/>
                <a:ea typeface="Calibri"/>
                <a:cs typeface="Calibri"/>
                <a:sym typeface="Calibri"/>
              </a:rPr>
              <a:t>ще създадат регионални центрове за </a:t>
            </a:r>
            <a:r>
              <a:rPr lang="de-DE" sz="1400" dirty="0" smtClean="0">
                <a:latin typeface="Calibri"/>
                <a:ea typeface="Calibri"/>
                <a:cs typeface="Calibri"/>
                <a:sym typeface="Calibri"/>
              </a:rPr>
              <a:t>обслужване </a:t>
            </a:r>
            <a:r>
              <a:rPr lang="de-DE" sz="1400" dirty="0">
                <a:latin typeface="Calibri"/>
                <a:ea typeface="Calibri"/>
                <a:cs typeface="Calibri"/>
                <a:sym typeface="Calibri"/>
              </a:rPr>
              <a:t>на едно гише, предоставящи подкрепа за </a:t>
            </a:r>
            <a:r>
              <a:rPr lang="bg-BG" sz="1400" dirty="0" smtClean="0">
                <a:latin typeface="Calibri"/>
                <a:ea typeface="Calibri"/>
                <a:cs typeface="Calibri"/>
                <a:sym typeface="Calibri"/>
              </a:rPr>
              <a:t>ЕО</a:t>
            </a:r>
            <a:r>
              <a:rPr lang="de-DE" sz="1400" dirty="0" smtClean="0">
                <a:latin typeface="Calibri"/>
                <a:ea typeface="Calibri"/>
                <a:cs typeface="Calibri"/>
                <a:sym typeface="Calibri"/>
              </a:rPr>
              <a:t>.</a:t>
            </a:r>
            <a:r>
              <a:rPr lang="de-DE" sz="1400" dirty="0">
                <a:latin typeface="Calibri"/>
                <a:ea typeface="Calibri"/>
                <a:cs typeface="Calibri"/>
                <a:sym typeface="Calibri"/>
              </a:rPr>
              <a:t> </a:t>
            </a:r>
            <a:endParaRPr dirty="0"/>
          </a:p>
          <a:p>
            <a:pPr marL="457200" lvl="0" indent="-228600" algn="l" rtl="0">
              <a:lnSpc>
                <a:spcPct val="100000"/>
              </a:lnSpc>
              <a:spcBef>
                <a:spcPts val="1000"/>
              </a:spcBef>
              <a:spcAft>
                <a:spcPts val="0"/>
              </a:spcAft>
              <a:buSzPts val="1900"/>
              <a:buNone/>
            </a:pPr>
            <a:endParaRPr sz="1400" dirty="0">
              <a:latin typeface="Calibri"/>
              <a:ea typeface="Calibri"/>
              <a:cs typeface="Calibri"/>
              <a:sym typeface="Calibri"/>
            </a:endParaRPr>
          </a:p>
          <a:p>
            <a:pPr marL="457200" lvl="0" indent="-228600" algn="l" rtl="0">
              <a:lnSpc>
                <a:spcPct val="100000"/>
              </a:lnSpc>
              <a:spcBef>
                <a:spcPts val="1000"/>
              </a:spcBef>
              <a:spcAft>
                <a:spcPts val="0"/>
              </a:spcAft>
              <a:buSzPts val="1900"/>
              <a:buNone/>
            </a:pPr>
            <a:endParaRPr sz="1200" dirty="0"/>
          </a:p>
        </p:txBody>
      </p:sp>
      <p:sp>
        <p:nvSpPr>
          <p:cNvPr id="205" name="Google Shape;205;p22"/>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p>
            <a:pPr marL="0" lvl="0" indent="0" algn="ctr" rtl="0">
              <a:lnSpc>
                <a:spcPct val="100000"/>
              </a:lnSpc>
              <a:spcBef>
                <a:spcPts val="0"/>
              </a:spcBef>
              <a:spcAft>
                <a:spcPts val="0"/>
              </a:spcAft>
              <a:buSzPts val="1100"/>
              <a:buNone/>
            </a:pPr>
            <a:fld id="{00000000-1234-1234-1234-123412341234}" type="slidenum">
              <a:rPr lang="de-DE"/>
              <a:t>2</a:t>
            </a:fld>
            <a:endParaRPr/>
          </a:p>
        </p:txBody>
      </p:sp>
      <p:pic>
        <p:nvPicPr>
          <p:cNvPr id="206" name="Google Shape;206;p22" descr="Картина, която съдържа текст, символ, флаг, Шрифт&#10;&#10;Описанието е генерирано автоматично"/>
          <p:cNvPicPr preferRelativeResize="0"/>
          <p:nvPr/>
        </p:nvPicPr>
        <p:blipFill rotWithShape="1">
          <a:blip r:embed="rId3">
            <a:alphaModFix/>
          </a:blip>
          <a:srcRect/>
          <a:stretch/>
        </p:blipFill>
        <p:spPr>
          <a:xfrm>
            <a:off x="1700" y="6221554"/>
            <a:ext cx="741910" cy="621793"/>
          </a:xfrm>
          <a:prstGeom prst="rect">
            <a:avLst/>
          </a:prstGeom>
          <a:noFill/>
          <a:ln>
            <a:noFill/>
          </a:ln>
        </p:spPr>
      </p:pic>
      <p:pic>
        <p:nvPicPr>
          <p:cNvPr id="207" name="Google Shape;207;p22"/>
          <p:cNvPicPr preferRelativeResize="0"/>
          <p:nvPr/>
        </p:nvPicPr>
        <p:blipFill rotWithShape="1">
          <a:blip r:embed="rId4">
            <a:alphaModFix/>
          </a:blip>
          <a:srcRect/>
          <a:stretch/>
        </p:blipFill>
        <p:spPr>
          <a:xfrm>
            <a:off x="198671" y="123096"/>
            <a:ext cx="2256458" cy="827577"/>
          </a:xfrm>
          <a:prstGeom prst="rect">
            <a:avLst/>
          </a:prstGeom>
          <a:noFill/>
          <a:ln>
            <a:noFill/>
          </a:ln>
        </p:spPr>
      </p:pic>
      <p:sp>
        <p:nvSpPr>
          <p:cNvPr id="208" name="Google Shape;208;p22"/>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rgbClr val="FFFFFF"/>
                </a:solidFill>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txBox="1">
            <a:spLocks noGrp="1"/>
          </p:cNvSpPr>
          <p:nvPr>
            <p:ph type="title" idx="4294967295"/>
          </p:nvPr>
        </p:nvSpPr>
        <p:spPr>
          <a:xfrm>
            <a:off x="272930" y="365129"/>
            <a:ext cx="10515600" cy="723903"/>
          </a:xfrm>
          <a:prstGeom prst="rect">
            <a:avLst/>
          </a:prstGeom>
          <a:noFill/>
          <a:ln>
            <a:noFill/>
          </a:ln>
        </p:spPr>
        <p:txBody>
          <a:bodyPr spcFirstLastPara="1" wrap="square" lIns="91400" tIns="45700" rIns="91400" bIns="45700" anchor="ctr" anchorCtr="0">
            <a:normAutofit/>
          </a:bodyPr>
          <a:lstStyle/>
          <a:p>
            <a:pPr marL="0" marR="0" lvl="0" indent="0" algn="l" rtl="0">
              <a:lnSpc>
                <a:spcPct val="90000"/>
              </a:lnSpc>
              <a:spcBef>
                <a:spcPts val="0"/>
              </a:spcBef>
              <a:spcAft>
                <a:spcPts val="0"/>
              </a:spcAft>
              <a:buClr>
                <a:srgbClr val="000000"/>
              </a:buClr>
              <a:buSzPts val="3600"/>
              <a:buFont typeface="Calibri"/>
              <a:buNone/>
            </a:pPr>
            <a:r>
              <a:rPr lang="de-DE"/>
              <a:t>Цел</a:t>
            </a:r>
            <a:endParaRPr sz="3600" b="0" i="0" u="none" strike="noStrike" cap="none">
              <a:solidFill>
                <a:srgbClr val="000000"/>
              </a:solidFill>
              <a:latin typeface="Calibri"/>
              <a:ea typeface="Calibri"/>
              <a:cs typeface="Calibri"/>
              <a:sym typeface="Calibri"/>
            </a:endParaRPr>
          </a:p>
        </p:txBody>
      </p:sp>
      <p:sp>
        <p:nvSpPr>
          <p:cNvPr id="214" name="Google Shape;214;p5"/>
          <p:cNvSpPr txBox="1"/>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D8D8D8"/>
              </a:buClr>
              <a:buSzPts val="1200"/>
              <a:buFont typeface="Calibri"/>
              <a:buNone/>
            </a:pPr>
            <a:fld id="{00000000-1234-1234-1234-123412341234}" type="slidenum">
              <a:rPr lang="de-DE" sz="1200" b="0" i="0" u="none" strike="noStrike" cap="none">
                <a:solidFill>
                  <a:srgbClr val="D8D8D8"/>
                </a:solidFill>
                <a:latin typeface="Calibri"/>
                <a:ea typeface="Calibri"/>
                <a:cs typeface="Calibri"/>
                <a:sym typeface="Calibri"/>
              </a:rPr>
              <a:t>3</a:t>
            </a:fld>
            <a:endParaRPr sz="1200" b="0" i="0" u="none" strike="noStrike" cap="none">
              <a:solidFill>
                <a:srgbClr val="D8D8D8"/>
              </a:solidFill>
              <a:latin typeface="Calibri"/>
              <a:ea typeface="Calibri"/>
              <a:cs typeface="Calibri"/>
              <a:sym typeface="Calibri"/>
            </a:endParaRPr>
          </a:p>
        </p:txBody>
      </p:sp>
      <p:pic>
        <p:nvPicPr>
          <p:cNvPr id="215" name="Google Shape;215;p5"/>
          <p:cNvPicPr preferRelativeResize="0"/>
          <p:nvPr/>
        </p:nvPicPr>
        <p:blipFill rotWithShape="1">
          <a:blip r:embed="rId3">
            <a:alphaModFix/>
          </a:blip>
          <a:srcRect/>
          <a:stretch/>
        </p:blipFill>
        <p:spPr>
          <a:xfrm>
            <a:off x="9023198" y="1346417"/>
            <a:ext cx="2143125" cy="2143125"/>
          </a:xfrm>
          <a:prstGeom prst="rect">
            <a:avLst/>
          </a:prstGeom>
          <a:noFill/>
          <a:ln>
            <a:noFill/>
          </a:ln>
        </p:spPr>
      </p:pic>
      <p:pic>
        <p:nvPicPr>
          <p:cNvPr id="216" name="Google Shape;216;p5"/>
          <p:cNvPicPr preferRelativeResize="0"/>
          <p:nvPr/>
        </p:nvPicPr>
        <p:blipFill rotWithShape="1">
          <a:blip r:embed="rId4">
            <a:alphaModFix/>
          </a:blip>
          <a:srcRect/>
          <a:stretch/>
        </p:blipFill>
        <p:spPr>
          <a:xfrm>
            <a:off x="935824" y="1346417"/>
            <a:ext cx="2143125" cy="2143125"/>
          </a:xfrm>
          <a:prstGeom prst="rect">
            <a:avLst/>
          </a:prstGeom>
          <a:noFill/>
          <a:ln>
            <a:noFill/>
          </a:ln>
        </p:spPr>
      </p:pic>
      <p:cxnSp>
        <p:nvCxnSpPr>
          <p:cNvPr id="217" name="Google Shape;217;p5"/>
          <p:cNvCxnSpPr/>
          <p:nvPr/>
        </p:nvCxnSpPr>
        <p:spPr>
          <a:xfrm>
            <a:off x="3057653" y="2732474"/>
            <a:ext cx="1578903" cy="0"/>
          </a:xfrm>
          <a:prstGeom prst="straightConnector1">
            <a:avLst/>
          </a:prstGeom>
          <a:noFill/>
          <a:ln w="57150" cap="flat" cmpd="sng">
            <a:solidFill>
              <a:srgbClr val="58B1BF"/>
            </a:solidFill>
            <a:prstDash val="solid"/>
            <a:round/>
            <a:headEnd type="none" w="sm" len="sm"/>
            <a:tailEnd type="stealth" w="med" len="med"/>
          </a:ln>
        </p:spPr>
      </p:cxnSp>
      <p:cxnSp>
        <p:nvCxnSpPr>
          <p:cNvPr id="218" name="Google Shape;218;p5"/>
          <p:cNvCxnSpPr/>
          <p:nvPr/>
        </p:nvCxnSpPr>
        <p:spPr>
          <a:xfrm>
            <a:off x="7532424" y="2732474"/>
            <a:ext cx="1578895" cy="0"/>
          </a:xfrm>
          <a:prstGeom prst="straightConnector1">
            <a:avLst/>
          </a:prstGeom>
          <a:noFill/>
          <a:ln w="57150" cap="flat" cmpd="sng">
            <a:solidFill>
              <a:srgbClr val="58B1BF"/>
            </a:solidFill>
            <a:prstDash val="solid"/>
            <a:round/>
            <a:headEnd type="none" w="sm" len="sm"/>
            <a:tailEnd type="stealth" w="med" len="med"/>
          </a:ln>
        </p:spPr>
      </p:cxnSp>
      <p:sp>
        <p:nvSpPr>
          <p:cNvPr id="219" name="Google Shape;219;p5"/>
          <p:cNvSpPr txBox="1"/>
          <p:nvPr/>
        </p:nvSpPr>
        <p:spPr>
          <a:xfrm>
            <a:off x="928051" y="3503898"/>
            <a:ext cx="2507100" cy="492600"/>
          </a:xfrm>
          <a:prstGeom prst="rect">
            <a:avLst/>
          </a:prstGeom>
          <a:noFill/>
          <a:ln>
            <a:noFill/>
          </a:ln>
        </p:spPr>
        <p:txBody>
          <a:bodyPr spcFirstLastPara="1" wrap="square" lIns="91400" tIns="91400" rIns="91400" bIns="91400" anchor="t" anchorCtr="1">
            <a:spAutoFit/>
          </a:bodyPr>
          <a:lstStyle/>
          <a:p>
            <a:pPr marL="0" marR="0" lvl="0" indent="0" algn="ctr" rtl="0">
              <a:lnSpc>
                <a:spcPct val="100000"/>
              </a:lnSpc>
              <a:spcBef>
                <a:spcPts val="0"/>
              </a:spcBef>
              <a:spcAft>
                <a:spcPts val="0"/>
              </a:spcAft>
              <a:buClr>
                <a:srgbClr val="000000"/>
              </a:buClr>
              <a:buSzPts val="2000"/>
              <a:buFont typeface="Calibri"/>
              <a:buNone/>
            </a:pPr>
            <a:r>
              <a:rPr lang="de-DE" sz="2000" b="1" i="0" u="none" strike="noStrike" cap="none">
                <a:solidFill>
                  <a:srgbClr val="000000"/>
                </a:solidFill>
                <a:latin typeface="Calibri"/>
                <a:ea typeface="Calibri"/>
                <a:cs typeface="Calibri"/>
                <a:sym typeface="Calibri"/>
              </a:rPr>
              <a:t>Пречки</a:t>
            </a:r>
            <a:endParaRPr sz="2000" b="0" i="0" u="none" strike="noStrike" cap="none">
              <a:solidFill>
                <a:srgbClr val="000000"/>
              </a:solidFill>
              <a:latin typeface="Calibri"/>
              <a:ea typeface="Calibri"/>
              <a:cs typeface="Calibri"/>
              <a:sym typeface="Calibri"/>
            </a:endParaRPr>
          </a:p>
        </p:txBody>
      </p:sp>
      <p:sp>
        <p:nvSpPr>
          <p:cNvPr id="220" name="Google Shape;220;p5"/>
          <p:cNvSpPr txBox="1"/>
          <p:nvPr/>
        </p:nvSpPr>
        <p:spPr>
          <a:xfrm>
            <a:off x="4744785" y="3503898"/>
            <a:ext cx="2602199" cy="492413"/>
          </a:xfrm>
          <a:prstGeom prst="rect">
            <a:avLst/>
          </a:prstGeom>
          <a:noFill/>
          <a:ln>
            <a:noFill/>
          </a:ln>
        </p:spPr>
        <p:txBody>
          <a:bodyPr spcFirstLastPara="1" wrap="square" lIns="91400" tIns="91400" rIns="91400" bIns="91400" anchor="t" anchorCtr="1">
            <a:spAutoFit/>
          </a:bodyPr>
          <a:lstStyle/>
          <a:p>
            <a:pPr marL="0" marR="0" lvl="0" indent="0" algn="ctr" rtl="0">
              <a:lnSpc>
                <a:spcPct val="100000"/>
              </a:lnSpc>
              <a:spcBef>
                <a:spcPts val="0"/>
              </a:spcBef>
              <a:spcAft>
                <a:spcPts val="0"/>
              </a:spcAft>
              <a:buClr>
                <a:srgbClr val="000000"/>
              </a:buClr>
              <a:buSzPts val="2000"/>
              <a:buFont typeface="Calibri"/>
              <a:buNone/>
            </a:pPr>
            <a:r>
              <a:rPr lang="de-DE" sz="2000" b="1" i="0" u="none" strike="noStrike" cap="none">
                <a:solidFill>
                  <a:srgbClr val="000000"/>
                </a:solidFill>
                <a:latin typeface="Calibri"/>
                <a:ea typeface="Calibri"/>
                <a:cs typeface="Calibri"/>
                <a:sym typeface="Calibri"/>
              </a:rPr>
              <a:t>Услуги</a:t>
            </a:r>
            <a:endParaRPr sz="1400" b="0" i="0" u="none" strike="noStrike" cap="none">
              <a:solidFill>
                <a:srgbClr val="000000"/>
              </a:solidFill>
              <a:latin typeface="Arial"/>
              <a:ea typeface="Arial"/>
              <a:cs typeface="Arial"/>
              <a:sym typeface="Arial"/>
            </a:endParaRPr>
          </a:p>
        </p:txBody>
      </p:sp>
      <p:sp>
        <p:nvSpPr>
          <p:cNvPr id="221" name="Google Shape;221;p5"/>
          <p:cNvSpPr txBox="1"/>
          <p:nvPr/>
        </p:nvSpPr>
        <p:spPr>
          <a:xfrm>
            <a:off x="8657767" y="3503898"/>
            <a:ext cx="2868000" cy="492600"/>
          </a:xfrm>
          <a:prstGeom prst="rect">
            <a:avLst/>
          </a:prstGeom>
          <a:noFill/>
          <a:ln>
            <a:noFill/>
          </a:ln>
        </p:spPr>
        <p:txBody>
          <a:bodyPr spcFirstLastPara="1" wrap="square" lIns="91400" tIns="91400" rIns="91400" bIns="91400" anchor="t" anchorCtr="1">
            <a:spAutoFit/>
          </a:bodyPr>
          <a:lstStyle/>
          <a:p>
            <a:pPr marL="0" marR="0" lvl="0" indent="0" algn="ctr" rtl="0">
              <a:lnSpc>
                <a:spcPct val="100000"/>
              </a:lnSpc>
              <a:spcBef>
                <a:spcPts val="0"/>
              </a:spcBef>
              <a:spcAft>
                <a:spcPts val="0"/>
              </a:spcAft>
              <a:buClr>
                <a:srgbClr val="000000"/>
              </a:buClr>
              <a:buSzPts val="2000"/>
              <a:buFont typeface="Calibri"/>
              <a:buNone/>
            </a:pPr>
            <a:r>
              <a:rPr lang="de-DE" sz="2000" b="1" i="0" u="none" strike="noStrike" cap="none">
                <a:solidFill>
                  <a:srgbClr val="000000"/>
                </a:solidFill>
                <a:latin typeface="Calibri"/>
                <a:ea typeface="Calibri"/>
                <a:cs typeface="Calibri"/>
                <a:sym typeface="Calibri"/>
              </a:rPr>
              <a:t>20 нови ОЕП</a:t>
            </a:r>
            <a:endParaRPr sz="1400" b="0" i="0" u="none" strike="noStrike" cap="none">
              <a:solidFill>
                <a:srgbClr val="000000"/>
              </a:solidFill>
              <a:latin typeface="Arial"/>
              <a:ea typeface="Arial"/>
              <a:cs typeface="Arial"/>
              <a:sym typeface="Arial"/>
            </a:endParaRPr>
          </a:p>
        </p:txBody>
      </p:sp>
      <p:pic>
        <p:nvPicPr>
          <p:cNvPr id="222" name="Google Shape;222;p5" descr="Klemmbrett abgehakt Silhouette"/>
          <p:cNvPicPr preferRelativeResize="0"/>
          <p:nvPr/>
        </p:nvPicPr>
        <p:blipFill rotWithShape="1">
          <a:blip r:embed="rId5">
            <a:alphaModFix/>
          </a:blip>
          <a:srcRect/>
          <a:stretch/>
        </p:blipFill>
        <p:spPr>
          <a:xfrm>
            <a:off x="4852739" y="4576014"/>
            <a:ext cx="914400" cy="914400"/>
          </a:xfrm>
          <a:prstGeom prst="rect">
            <a:avLst/>
          </a:prstGeom>
          <a:noFill/>
          <a:ln>
            <a:noFill/>
          </a:ln>
        </p:spPr>
      </p:pic>
      <p:pic>
        <p:nvPicPr>
          <p:cNvPr id="223" name="Google Shape;223;p5" descr="Informationen mit einfarbiger Füllung"/>
          <p:cNvPicPr preferRelativeResize="0"/>
          <p:nvPr/>
        </p:nvPicPr>
        <p:blipFill rotWithShape="1">
          <a:blip r:embed="rId6">
            <a:alphaModFix/>
          </a:blip>
          <a:srcRect/>
          <a:stretch/>
        </p:blipFill>
        <p:spPr>
          <a:xfrm>
            <a:off x="4851230" y="5785683"/>
            <a:ext cx="914400" cy="914400"/>
          </a:xfrm>
          <a:prstGeom prst="rect">
            <a:avLst/>
          </a:prstGeom>
          <a:noFill/>
          <a:ln>
            <a:noFill/>
          </a:ln>
        </p:spPr>
      </p:pic>
      <p:sp>
        <p:nvSpPr>
          <p:cNvPr id="224" name="Google Shape;224;p5"/>
          <p:cNvSpPr txBox="1"/>
          <p:nvPr/>
        </p:nvSpPr>
        <p:spPr>
          <a:xfrm>
            <a:off x="5114705" y="4602408"/>
            <a:ext cx="2602199" cy="430806"/>
          </a:xfrm>
          <a:prstGeom prst="rect">
            <a:avLst/>
          </a:prstGeom>
          <a:noFill/>
          <a:ln>
            <a:noFill/>
          </a:ln>
        </p:spPr>
        <p:txBody>
          <a:bodyPr spcFirstLastPara="1" wrap="square" lIns="91400" tIns="91400" rIns="91400" bIns="91400" anchor="t" anchorCtr="1">
            <a:spAutoFit/>
          </a:bodyPr>
          <a:lstStyle/>
          <a:p>
            <a:pPr marL="0" marR="0" lvl="0" indent="0" algn="ctr" rtl="0">
              <a:lnSpc>
                <a:spcPct val="100000"/>
              </a:lnSpc>
              <a:spcBef>
                <a:spcPts val="0"/>
              </a:spcBef>
              <a:spcAft>
                <a:spcPts val="0"/>
              </a:spcAft>
              <a:buClr>
                <a:srgbClr val="000000"/>
              </a:buClr>
              <a:buSzPts val="2000"/>
              <a:buFont typeface="Calibri"/>
              <a:buNone/>
            </a:pPr>
            <a:r>
              <a:rPr lang="bg-BG" sz="1600" b="1" i="0" u="none" strike="noStrike" cap="none" dirty="0" smtClean="0">
                <a:solidFill>
                  <a:srgbClr val="000000"/>
                </a:solidFill>
                <a:latin typeface="Calibri"/>
                <a:ea typeface="Calibri"/>
                <a:cs typeface="Calibri"/>
                <a:sym typeface="Calibri"/>
              </a:rPr>
              <a:t>НАРЪЧНИК</a:t>
            </a:r>
            <a:endParaRPr sz="1600" b="0" i="0" u="none" strike="noStrike" cap="none" dirty="0">
              <a:solidFill>
                <a:srgbClr val="000000"/>
              </a:solidFill>
              <a:latin typeface="Arial"/>
              <a:ea typeface="Arial"/>
              <a:cs typeface="Arial"/>
              <a:sym typeface="Arial"/>
            </a:endParaRPr>
          </a:p>
        </p:txBody>
      </p:sp>
      <p:sp>
        <p:nvSpPr>
          <p:cNvPr id="225" name="Google Shape;225;p5"/>
          <p:cNvSpPr txBox="1"/>
          <p:nvPr/>
        </p:nvSpPr>
        <p:spPr>
          <a:xfrm>
            <a:off x="5161879" y="6022503"/>
            <a:ext cx="2602199" cy="492413"/>
          </a:xfrm>
          <a:prstGeom prst="rect">
            <a:avLst/>
          </a:prstGeom>
          <a:noFill/>
          <a:ln>
            <a:noFill/>
          </a:ln>
        </p:spPr>
        <p:txBody>
          <a:bodyPr spcFirstLastPara="1" wrap="square" lIns="91400" tIns="91400" rIns="91400" bIns="91400" anchor="t" anchorCtr="1">
            <a:spAutoFit/>
          </a:bodyPr>
          <a:lstStyle/>
          <a:p>
            <a:pPr marL="0" marR="0" lvl="0" indent="0" algn="ctr" rtl="0">
              <a:lnSpc>
                <a:spcPct val="100000"/>
              </a:lnSpc>
              <a:spcBef>
                <a:spcPts val="0"/>
              </a:spcBef>
              <a:spcAft>
                <a:spcPts val="0"/>
              </a:spcAft>
              <a:buClr>
                <a:srgbClr val="000000"/>
              </a:buClr>
              <a:buSzPts val="2000"/>
              <a:buFont typeface="Calibri"/>
              <a:buNone/>
            </a:pPr>
            <a:r>
              <a:rPr lang="de-DE" sz="2000" b="1" i="0" u="none" strike="noStrike" cap="none">
                <a:solidFill>
                  <a:srgbClr val="000000"/>
                </a:solidFill>
                <a:latin typeface="Calibri"/>
                <a:ea typeface="Calibri"/>
                <a:cs typeface="Calibri"/>
                <a:sym typeface="Calibri"/>
              </a:rPr>
              <a:t>Хъб</a:t>
            </a:r>
            <a:endParaRPr sz="1400" b="0" i="0" u="none" strike="noStrike" cap="none">
              <a:solidFill>
                <a:srgbClr val="000000"/>
              </a:solidFill>
              <a:latin typeface="Arial"/>
              <a:ea typeface="Arial"/>
              <a:cs typeface="Arial"/>
              <a:sym typeface="Arial"/>
            </a:endParaRPr>
          </a:p>
        </p:txBody>
      </p:sp>
      <p:sp>
        <p:nvSpPr>
          <p:cNvPr id="226" name="Google Shape;226;p5"/>
          <p:cNvSpPr/>
          <p:nvPr/>
        </p:nvSpPr>
        <p:spPr>
          <a:xfrm>
            <a:off x="4860758" y="1524003"/>
            <a:ext cx="2438403" cy="4154905"/>
          </a:xfrm>
          <a:prstGeom prst="rect">
            <a:avLst/>
          </a:prstGeom>
          <a:noFill/>
          <a:ln w="25400" cap="flat" cmpd="sng">
            <a:solidFill>
              <a:srgbClr val="172C51"/>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227" name="Google Shape;227;p5"/>
          <p:cNvSpPr/>
          <p:nvPr/>
        </p:nvSpPr>
        <p:spPr>
          <a:xfrm>
            <a:off x="4732422" y="1371600"/>
            <a:ext cx="2695075" cy="5325977"/>
          </a:xfrm>
          <a:prstGeom prst="rect">
            <a:avLst/>
          </a:prstGeom>
          <a:noFill/>
          <a:ln w="25400" cap="flat" cmpd="sng">
            <a:solidFill>
              <a:srgbClr val="172C51"/>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FFFFFF"/>
              </a:solidFill>
              <a:latin typeface="Arial"/>
              <a:ea typeface="Arial"/>
              <a:cs typeface="Arial"/>
              <a:sym typeface="Arial"/>
            </a:endParaRPr>
          </a:p>
        </p:txBody>
      </p:sp>
      <p:sp>
        <p:nvSpPr>
          <p:cNvPr id="228" name="Google Shape;228;p5"/>
          <p:cNvSpPr txBox="1"/>
          <p:nvPr/>
        </p:nvSpPr>
        <p:spPr>
          <a:xfrm>
            <a:off x="6136100" y="6054075"/>
            <a:ext cx="836700" cy="365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29" name="Google Shape;229;p5"/>
          <p:cNvSpPr txBox="1"/>
          <p:nvPr/>
        </p:nvSpPr>
        <p:spPr>
          <a:xfrm>
            <a:off x="5671100" y="5678900"/>
            <a:ext cx="1766700" cy="9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a:solidFill>
                  <a:srgbClr val="000000"/>
                </a:solidFill>
                <a:latin typeface="Calibri"/>
                <a:ea typeface="Calibri"/>
                <a:cs typeface="Calibri"/>
                <a:sym typeface="Calibri"/>
              </a:rPr>
              <a:t>Центрове за обслужване тип “едно гише”</a:t>
            </a:r>
            <a:endParaRPr sz="1700" b="1" i="0" u="none" strike="noStrike" cap="none">
              <a:solidFill>
                <a:srgbClr val="000000"/>
              </a:solidFill>
              <a:latin typeface="Calibri"/>
              <a:ea typeface="Calibri"/>
              <a:cs typeface="Calibri"/>
              <a:sym typeface="Calibri"/>
            </a:endParaRPr>
          </a:p>
        </p:txBody>
      </p:sp>
      <p:pic>
        <p:nvPicPr>
          <p:cNvPr id="230" name="Google Shape;230;p5" descr="Картина, която съдържа текст, символ, флаг, Шрифт&#10;&#10;Описанието е генерирано автоматично"/>
          <p:cNvPicPr preferRelativeResize="0"/>
          <p:nvPr/>
        </p:nvPicPr>
        <p:blipFill rotWithShape="1">
          <a:blip r:embed="rId7">
            <a:alphaModFix/>
          </a:blip>
          <a:srcRect/>
          <a:stretch/>
        </p:blipFill>
        <p:spPr>
          <a:xfrm>
            <a:off x="-831" y="6236208"/>
            <a:ext cx="741910" cy="621793"/>
          </a:xfrm>
          <a:prstGeom prst="rect">
            <a:avLst/>
          </a:prstGeom>
          <a:noFill/>
          <a:ln>
            <a:noFill/>
          </a:ln>
        </p:spPr>
      </p:pic>
      <p:sp>
        <p:nvSpPr>
          <p:cNvPr id="231" name="Google Shape;231;p5"/>
          <p:cNvSpPr/>
          <p:nvPr/>
        </p:nvSpPr>
        <p:spPr>
          <a:xfrm>
            <a:off x="10224654" y="138545"/>
            <a:ext cx="1939636" cy="108065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2" name="Google Shape;232;p5" descr="Картина, която съдържа черен, тъмнина&#10;&#10;Описанието е генерирано автоматично"/>
          <p:cNvPicPr preferRelativeResize="0"/>
          <p:nvPr/>
        </p:nvPicPr>
        <p:blipFill rotWithShape="1">
          <a:blip r:embed="rId8">
            <a:alphaModFix/>
          </a:blip>
          <a:srcRect/>
          <a:stretch/>
        </p:blipFill>
        <p:spPr>
          <a:xfrm>
            <a:off x="5311615" y="1711037"/>
            <a:ext cx="1640969" cy="1482435"/>
          </a:xfrm>
          <a:prstGeom prst="rect">
            <a:avLst/>
          </a:prstGeom>
          <a:noFill/>
          <a:ln>
            <a:noFill/>
          </a:ln>
        </p:spPr>
      </p:pic>
      <p:pic>
        <p:nvPicPr>
          <p:cNvPr id="233" name="Google Shape;233;p5"/>
          <p:cNvPicPr preferRelativeResize="0"/>
          <p:nvPr/>
        </p:nvPicPr>
        <p:blipFill rotWithShape="1">
          <a:blip r:embed="rId9">
            <a:alphaModFix/>
          </a:blip>
          <a:srcRect/>
          <a:stretch/>
        </p:blipFill>
        <p:spPr>
          <a:xfrm>
            <a:off x="9797796" y="8383"/>
            <a:ext cx="2256458" cy="827577"/>
          </a:xfrm>
          <a:prstGeom prst="rect">
            <a:avLst/>
          </a:prstGeom>
          <a:noFill/>
          <a:ln>
            <a:noFill/>
          </a:ln>
        </p:spPr>
      </p:pic>
      <p:sp>
        <p:nvSpPr>
          <p:cNvPr id="234" name="Google Shape;234;p5"/>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chemeClr val="dk1"/>
                </a:solidFill>
                <a:latin typeface="Gill Sans"/>
                <a:ea typeface="Gill Sans"/>
                <a:cs typeface="Gill Sans"/>
                <a:sym typeface="Gill Sans"/>
              </a:rPr>
              <a:t>LIFE-2022-CET_ENERCOM</a:t>
            </a:r>
            <a:endParaRPr>
              <a:solidFill>
                <a:schemeClr val="dk1"/>
              </a:solidFill>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p>
            <a:pPr marL="0" lvl="0" indent="0" algn="ctr" rtl="0">
              <a:lnSpc>
                <a:spcPct val="90000"/>
              </a:lnSpc>
              <a:spcBef>
                <a:spcPts val="0"/>
              </a:spcBef>
              <a:spcAft>
                <a:spcPts val="0"/>
              </a:spcAft>
              <a:buClr>
                <a:srgbClr val="262626"/>
              </a:buClr>
              <a:buSzPts val="2200"/>
              <a:buFont typeface="Gill Sans"/>
              <a:buNone/>
            </a:pPr>
            <a:r>
              <a:rPr lang="de-DE" sz="3600"/>
              <a:t>ЕКИП</a:t>
            </a:r>
            <a:endParaRPr sz="3600"/>
          </a:p>
        </p:txBody>
      </p:sp>
      <p:sp>
        <p:nvSpPr>
          <p:cNvPr id="240" name="Google Shape;240;p23"/>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fontScale="85000" lnSpcReduction="20000"/>
          </a:bodyPr>
          <a:lstStyle/>
          <a:p>
            <a:pPr marL="107950" lvl="0" indent="0" algn="just" rtl="0">
              <a:lnSpc>
                <a:spcPct val="100000"/>
              </a:lnSpc>
              <a:spcBef>
                <a:spcPts val="1000"/>
              </a:spcBef>
              <a:spcAft>
                <a:spcPts val="0"/>
              </a:spcAft>
              <a:buSzPct val="117647"/>
              <a:buNone/>
            </a:pPr>
            <a:r>
              <a:rPr lang="de-DE" b="1"/>
              <a:t>AGENA </a:t>
            </a:r>
            <a:r>
              <a:rPr lang="de-DE"/>
              <a:t>е енергийната агенция на италианската провинция Терамо, обслужваща 47 общини по въпросите на енергийната ефективност и устойчивост. </a:t>
            </a:r>
            <a:endParaRPr/>
          </a:p>
          <a:p>
            <a:pPr marL="107950" lvl="0" indent="0" algn="just" rtl="0">
              <a:lnSpc>
                <a:spcPct val="100000"/>
              </a:lnSpc>
              <a:spcBef>
                <a:spcPts val="1000"/>
              </a:spcBef>
              <a:spcAft>
                <a:spcPts val="0"/>
              </a:spcAft>
              <a:buSzPct val="117647"/>
              <a:buNone/>
            </a:pPr>
            <a:r>
              <a:rPr lang="de-DE" b="1"/>
              <a:t>Agence Parisienne du Climat (APC)</a:t>
            </a:r>
            <a:r>
              <a:rPr lang="de-DE"/>
              <a:t> е агенцията за климата и устойчивостта на Париж, която вече служи като обслужване на едно гише, фокусирано върху обновяването на сгради и енергийната ефективност. </a:t>
            </a:r>
            <a:endParaRPr/>
          </a:p>
          <a:p>
            <a:pPr marL="107950" lvl="0" indent="0" algn="just" rtl="0">
              <a:lnSpc>
                <a:spcPct val="100000"/>
              </a:lnSpc>
              <a:spcBef>
                <a:spcPts val="1000"/>
              </a:spcBef>
              <a:spcAft>
                <a:spcPts val="0"/>
              </a:spcAft>
              <a:buSzPct val="117647"/>
              <a:buNone/>
            </a:pPr>
            <a:r>
              <a:rPr lang="de-DE" b="1"/>
              <a:t>BEZ GRANICA</a:t>
            </a:r>
            <a:r>
              <a:rPr lang="de-DE"/>
              <a:t> е неправителствена организация в района на Риека в Хърватия, която вече е активна като информационен център по въпросите на възобновяемата енергия и енергийните общности. </a:t>
            </a:r>
            <a:endParaRPr/>
          </a:p>
          <a:p>
            <a:pPr marL="107950" lvl="0" indent="0" algn="just" rtl="0">
              <a:lnSpc>
                <a:spcPct val="100000"/>
              </a:lnSpc>
              <a:spcBef>
                <a:spcPts val="1000"/>
              </a:spcBef>
              <a:spcAft>
                <a:spcPts val="0"/>
              </a:spcAft>
              <a:buSzPct val="117647"/>
              <a:buNone/>
            </a:pPr>
            <a:r>
              <a:rPr lang="de-DE" b="1"/>
              <a:t>IESDI </a:t>
            </a:r>
            <a:r>
              <a:rPr lang="de-DE"/>
              <a:t>е Институт за предприемачество, устойчиво развитие и иновации, който осъществява изграждането на капацитет на четири български общини за разработване на проекти за енергийна общност. </a:t>
            </a:r>
            <a:endParaRPr/>
          </a:p>
          <a:p>
            <a:pPr marL="107950" lvl="0" indent="0" algn="just" rtl="0">
              <a:lnSpc>
                <a:spcPct val="100000"/>
              </a:lnSpc>
              <a:spcBef>
                <a:spcPts val="1000"/>
              </a:spcBef>
              <a:spcAft>
                <a:spcPts val="0"/>
              </a:spcAft>
              <a:buSzPct val="117647"/>
              <a:buNone/>
            </a:pPr>
            <a:r>
              <a:rPr lang="de-DE" b="1"/>
              <a:t>PIXEL</a:t>
            </a:r>
            <a:r>
              <a:rPr lang="de-DE"/>
              <a:t> е компания, която поддържа енергийни проекти в Австрия и предоставя технически и икономически консултации.</a:t>
            </a:r>
            <a:endParaRPr/>
          </a:p>
          <a:p>
            <a:pPr marL="457200" lvl="0" indent="-228600" algn="just" rtl="0">
              <a:lnSpc>
                <a:spcPct val="100000"/>
              </a:lnSpc>
              <a:spcBef>
                <a:spcPts val="1000"/>
              </a:spcBef>
              <a:spcAft>
                <a:spcPts val="0"/>
              </a:spcAft>
              <a:buSzPct val="117647"/>
              <a:buNone/>
            </a:pPr>
            <a:endParaRPr/>
          </a:p>
        </p:txBody>
      </p:sp>
      <p:sp>
        <p:nvSpPr>
          <p:cNvPr id="241" name="Google Shape;241;p23"/>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p>
            <a:pPr marL="0" lvl="0" indent="0" algn="ctr" rtl="0">
              <a:lnSpc>
                <a:spcPct val="100000"/>
              </a:lnSpc>
              <a:spcBef>
                <a:spcPts val="0"/>
              </a:spcBef>
              <a:spcAft>
                <a:spcPts val="0"/>
              </a:spcAft>
              <a:buSzPts val="1100"/>
              <a:buNone/>
            </a:pPr>
            <a:fld id="{00000000-1234-1234-1234-123412341234}" type="slidenum">
              <a:rPr lang="de-DE"/>
              <a:t>4</a:t>
            </a:fld>
            <a:endParaRPr/>
          </a:p>
        </p:txBody>
      </p:sp>
      <p:pic>
        <p:nvPicPr>
          <p:cNvPr id="242" name="Google Shape;242;p23" descr="Картина, която съдържа текст, символ, флаг, Шрифт&#10;&#10;Описанието е генерирано автоматично"/>
          <p:cNvPicPr preferRelativeResize="0"/>
          <p:nvPr/>
        </p:nvPicPr>
        <p:blipFill rotWithShape="1">
          <a:blip r:embed="rId3">
            <a:alphaModFix/>
          </a:blip>
          <a:srcRect/>
          <a:stretch/>
        </p:blipFill>
        <p:spPr>
          <a:xfrm>
            <a:off x="1700" y="6236208"/>
            <a:ext cx="741910" cy="621793"/>
          </a:xfrm>
          <a:prstGeom prst="rect">
            <a:avLst/>
          </a:prstGeom>
          <a:noFill/>
          <a:ln>
            <a:noFill/>
          </a:ln>
        </p:spPr>
      </p:pic>
      <p:pic>
        <p:nvPicPr>
          <p:cNvPr id="243" name="Google Shape;243;p23"/>
          <p:cNvPicPr preferRelativeResize="0"/>
          <p:nvPr/>
        </p:nvPicPr>
        <p:blipFill rotWithShape="1">
          <a:blip r:embed="rId4">
            <a:alphaModFix/>
          </a:blip>
          <a:srcRect/>
          <a:stretch/>
        </p:blipFill>
        <p:spPr>
          <a:xfrm>
            <a:off x="265496" y="172458"/>
            <a:ext cx="2256458" cy="827577"/>
          </a:xfrm>
          <a:prstGeom prst="rect">
            <a:avLst/>
          </a:prstGeom>
          <a:noFill/>
          <a:ln>
            <a:noFill/>
          </a:ln>
        </p:spPr>
      </p:pic>
      <p:sp>
        <p:nvSpPr>
          <p:cNvPr id="244" name="Google Shape;244;p23"/>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rgbClr val="FFFFFF"/>
                </a:solidFill>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
          <p:cNvSpPr txBox="1">
            <a:spLocks noGrp="1"/>
          </p:cNvSpPr>
          <p:nvPr>
            <p:ph type="title" idx="4294967295"/>
          </p:nvPr>
        </p:nvSpPr>
        <p:spPr>
          <a:xfrm>
            <a:off x="272930" y="365129"/>
            <a:ext cx="10515600" cy="723903"/>
          </a:xfrm>
          <a:prstGeom prst="rect">
            <a:avLst/>
          </a:prstGeom>
          <a:noFill/>
          <a:ln>
            <a:noFill/>
          </a:ln>
        </p:spPr>
        <p:txBody>
          <a:bodyPr spcFirstLastPara="1" wrap="square" lIns="91400" tIns="45700" rIns="91400" bIns="45700" anchor="ctr" anchorCtr="0">
            <a:normAutofit/>
          </a:bodyPr>
          <a:lstStyle/>
          <a:p>
            <a:pPr marL="0" marR="0" lvl="0" indent="0" algn="l" rtl="0">
              <a:lnSpc>
                <a:spcPct val="90000"/>
              </a:lnSpc>
              <a:spcBef>
                <a:spcPts val="0"/>
              </a:spcBef>
              <a:spcAft>
                <a:spcPts val="0"/>
              </a:spcAft>
              <a:buClr>
                <a:srgbClr val="000000"/>
              </a:buClr>
              <a:buSzPts val="3600"/>
              <a:buFont typeface="Calibri"/>
              <a:buNone/>
            </a:pPr>
            <a:r>
              <a:rPr lang="de-DE"/>
              <a:t>Центрове за обслужване тип „едно гише“</a:t>
            </a:r>
            <a:endParaRPr sz="3600" b="0" i="0" u="none" strike="noStrike" cap="none">
              <a:solidFill>
                <a:srgbClr val="000000"/>
              </a:solidFill>
              <a:latin typeface="Calibri"/>
              <a:ea typeface="Calibri"/>
              <a:cs typeface="Calibri"/>
              <a:sym typeface="Calibri"/>
            </a:endParaRPr>
          </a:p>
        </p:txBody>
      </p:sp>
      <p:sp>
        <p:nvSpPr>
          <p:cNvPr id="250" name="Google Shape;250;p6"/>
          <p:cNvSpPr txBox="1"/>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D8D8D8"/>
              </a:buClr>
              <a:buSzPts val="1200"/>
              <a:buFont typeface="Calibri"/>
              <a:buNone/>
            </a:pPr>
            <a:fld id="{00000000-1234-1234-1234-123412341234}" type="slidenum">
              <a:rPr lang="de-DE" sz="1200" b="0" i="0" u="none" strike="noStrike" cap="none">
                <a:solidFill>
                  <a:srgbClr val="D8D8D8"/>
                </a:solidFill>
                <a:latin typeface="Calibri"/>
                <a:ea typeface="Calibri"/>
                <a:cs typeface="Calibri"/>
                <a:sym typeface="Calibri"/>
              </a:rPr>
              <a:t>5</a:t>
            </a:fld>
            <a:endParaRPr sz="1200" b="0" i="0" u="none" strike="noStrike" cap="none">
              <a:solidFill>
                <a:srgbClr val="D8D8D8"/>
              </a:solidFill>
              <a:latin typeface="Calibri"/>
              <a:ea typeface="Calibri"/>
              <a:cs typeface="Calibri"/>
              <a:sym typeface="Calibri"/>
            </a:endParaRPr>
          </a:p>
        </p:txBody>
      </p:sp>
      <p:pic>
        <p:nvPicPr>
          <p:cNvPr id="251" name="Google Shape;251;p6" descr="A map of the world with a blue line  Description automatically generated"/>
          <p:cNvPicPr preferRelativeResize="0"/>
          <p:nvPr/>
        </p:nvPicPr>
        <p:blipFill rotWithShape="1">
          <a:blip r:embed="rId3">
            <a:alphaModFix/>
          </a:blip>
          <a:srcRect b="15604"/>
          <a:stretch/>
        </p:blipFill>
        <p:spPr>
          <a:xfrm>
            <a:off x="2415300" y="1137775"/>
            <a:ext cx="7892475" cy="4582450"/>
          </a:xfrm>
          <a:prstGeom prst="rect">
            <a:avLst/>
          </a:prstGeom>
          <a:noFill/>
          <a:ln>
            <a:noFill/>
          </a:ln>
        </p:spPr>
      </p:pic>
      <p:cxnSp>
        <p:nvCxnSpPr>
          <p:cNvPr id="252" name="Google Shape;252;p6"/>
          <p:cNvCxnSpPr/>
          <p:nvPr/>
        </p:nvCxnSpPr>
        <p:spPr>
          <a:xfrm>
            <a:off x="2313325" y="5961575"/>
            <a:ext cx="787500" cy="16500"/>
          </a:xfrm>
          <a:prstGeom prst="straightConnector1">
            <a:avLst/>
          </a:prstGeom>
          <a:noFill/>
          <a:ln w="38100" cap="flat" cmpd="sng">
            <a:solidFill>
              <a:srgbClr val="58B1BF"/>
            </a:solidFill>
            <a:prstDash val="solid"/>
            <a:round/>
            <a:headEnd type="diamond" w="med" len="med"/>
            <a:tailEnd type="none" w="sm" len="sm"/>
          </a:ln>
        </p:spPr>
      </p:cxnSp>
      <p:sp>
        <p:nvSpPr>
          <p:cNvPr id="253" name="Google Shape;253;p6"/>
          <p:cNvSpPr txBox="1"/>
          <p:nvPr/>
        </p:nvSpPr>
        <p:spPr>
          <a:xfrm>
            <a:off x="3100825" y="5768975"/>
            <a:ext cx="8598900" cy="34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58B1BF"/>
                </a:solidFill>
                <a:latin typeface="Calibri"/>
                <a:ea typeface="Calibri"/>
                <a:cs typeface="Calibri"/>
                <a:sym typeface="Calibri"/>
              </a:rPr>
              <a:t>Създаване на центрове за обслужване в рамките на 3 годишния период на проекта</a:t>
            </a:r>
            <a:endParaRPr sz="1800" b="1" i="0" u="none" strike="noStrike" cap="none">
              <a:solidFill>
                <a:srgbClr val="58B1BF"/>
              </a:solidFill>
              <a:latin typeface="Calibri"/>
              <a:ea typeface="Calibri"/>
              <a:cs typeface="Calibri"/>
              <a:sym typeface="Calibri"/>
            </a:endParaRPr>
          </a:p>
        </p:txBody>
      </p:sp>
      <p:cxnSp>
        <p:nvCxnSpPr>
          <p:cNvPr id="254" name="Google Shape;254;p6"/>
          <p:cNvCxnSpPr/>
          <p:nvPr/>
        </p:nvCxnSpPr>
        <p:spPr>
          <a:xfrm>
            <a:off x="2292775" y="6308975"/>
            <a:ext cx="828600" cy="22200"/>
          </a:xfrm>
          <a:prstGeom prst="straightConnector1">
            <a:avLst/>
          </a:prstGeom>
          <a:noFill/>
          <a:ln w="38100" cap="flat" cmpd="sng">
            <a:solidFill>
              <a:srgbClr val="404040"/>
            </a:solidFill>
            <a:prstDash val="solid"/>
            <a:round/>
            <a:headEnd type="oval" w="med" len="med"/>
            <a:tailEnd type="none" w="sm" len="sm"/>
          </a:ln>
        </p:spPr>
      </p:cxnSp>
      <p:sp>
        <p:nvSpPr>
          <p:cNvPr id="255" name="Google Shape;255;p6"/>
          <p:cNvSpPr txBox="1"/>
          <p:nvPr/>
        </p:nvSpPr>
        <p:spPr>
          <a:xfrm>
            <a:off x="3232224" y="6114875"/>
            <a:ext cx="6078829" cy="31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404040"/>
                </a:solidFill>
                <a:latin typeface="Calibri"/>
                <a:ea typeface="Calibri"/>
                <a:cs typeface="Calibri"/>
                <a:sym typeface="Calibri"/>
              </a:rPr>
              <a:t>Разпространение след края на 3-годишния период</a:t>
            </a:r>
            <a:endParaRPr sz="1800" b="1" i="0" u="none" strike="noStrike" cap="none">
              <a:solidFill>
                <a:srgbClr val="404040"/>
              </a:solidFill>
              <a:latin typeface="Calibri"/>
              <a:ea typeface="Calibri"/>
              <a:cs typeface="Calibri"/>
              <a:sym typeface="Calibri"/>
            </a:endParaRPr>
          </a:p>
        </p:txBody>
      </p:sp>
      <p:pic>
        <p:nvPicPr>
          <p:cNvPr id="256" name="Google Shape;256;p6" descr="Картина, която съдържа текст, символ, флаг, Шрифт&#10;&#10;Описанието е генерирано автоматично"/>
          <p:cNvPicPr preferRelativeResize="0"/>
          <p:nvPr/>
        </p:nvPicPr>
        <p:blipFill rotWithShape="1">
          <a:blip r:embed="rId4">
            <a:alphaModFix/>
          </a:blip>
          <a:srcRect/>
          <a:stretch/>
        </p:blipFill>
        <p:spPr>
          <a:xfrm>
            <a:off x="-831" y="6236208"/>
            <a:ext cx="741910" cy="621793"/>
          </a:xfrm>
          <a:prstGeom prst="rect">
            <a:avLst/>
          </a:prstGeom>
          <a:noFill/>
          <a:ln>
            <a:noFill/>
          </a:ln>
        </p:spPr>
      </p:pic>
      <p:sp>
        <p:nvSpPr>
          <p:cNvPr id="257" name="Google Shape;257;p6"/>
          <p:cNvSpPr/>
          <p:nvPr/>
        </p:nvSpPr>
        <p:spPr>
          <a:xfrm>
            <a:off x="10210799" y="152399"/>
            <a:ext cx="1911927" cy="116378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8" name="Google Shape;258;p6"/>
          <p:cNvPicPr preferRelativeResize="0"/>
          <p:nvPr/>
        </p:nvPicPr>
        <p:blipFill rotWithShape="1">
          <a:blip r:embed="rId5">
            <a:alphaModFix/>
          </a:blip>
          <a:srcRect/>
          <a:stretch/>
        </p:blipFill>
        <p:spPr>
          <a:xfrm>
            <a:off x="9797796" y="8383"/>
            <a:ext cx="2256458" cy="827577"/>
          </a:xfrm>
          <a:prstGeom prst="rect">
            <a:avLst/>
          </a:prstGeom>
          <a:noFill/>
          <a:ln>
            <a:noFill/>
          </a:ln>
        </p:spPr>
      </p:pic>
      <p:sp>
        <p:nvSpPr>
          <p:cNvPr id="259" name="Google Shape;259;p6"/>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chemeClr val="dk1"/>
                </a:solidFill>
                <a:latin typeface="Gill Sans"/>
                <a:ea typeface="Gill Sans"/>
                <a:cs typeface="Gill Sans"/>
                <a:sym typeface="Gill Sans"/>
              </a:rPr>
              <a:t>LIFE-2022-CET_ENERCOM</a:t>
            </a:r>
            <a:endParaRPr>
              <a:solidFill>
                <a:schemeClr val="dk1"/>
              </a:solidFill>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3800"/>
              <a:buFont typeface="Gill Sans"/>
              <a:buNone/>
            </a:pPr>
            <a:r>
              <a:rPr lang="de-DE"/>
              <a:t>ХОЛИСТИЧЕН НАРЪЧНИК DISCOVER</a:t>
            </a:r>
            <a:endParaRPr/>
          </a:p>
        </p:txBody>
      </p:sp>
      <p:sp>
        <p:nvSpPr>
          <p:cNvPr id="265" name="Google Shape;265;p24"/>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p>
            <a:pPr marL="0" lvl="0" indent="0" algn="ctr" rtl="0">
              <a:lnSpc>
                <a:spcPct val="100000"/>
              </a:lnSpc>
              <a:spcBef>
                <a:spcPts val="0"/>
              </a:spcBef>
              <a:spcAft>
                <a:spcPts val="0"/>
              </a:spcAft>
              <a:buSzPts val="1100"/>
              <a:buNone/>
            </a:pPr>
            <a:fld id="{00000000-1234-1234-1234-123412341234}" type="slidenum">
              <a:rPr lang="de-DE"/>
              <a:t>6</a:t>
            </a:fld>
            <a:endParaRPr/>
          </a:p>
        </p:txBody>
      </p:sp>
      <p:pic>
        <p:nvPicPr>
          <p:cNvPr id="266" name="Google Shape;266;p24"/>
          <p:cNvPicPr preferRelativeResize="0"/>
          <p:nvPr/>
        </p:nvPicPr>
        <p:blipFill rotWithShape="1">
          <a:blip r:embed="rId3">
            <a:alphaModFix/>
          </a:blip>
          <a:srcRect/>
          <a:stretch/>
        </p:blipFill>
        <p:spPr>
          <a:xfrm>
            <a:off x="9797796" y="8383"/>
            <a:ext cx="2256458" cy="827577"/>
          </a:xfrm>
          <a:prstGeom prst="rect">
            <a:avLst/>
          </a:prstGeom>
          <a:noFill/>
          <a:ln>
            <a:noFill/>
          </a:ln>
        </p:spPr>
      </p:pic>
      <p:pic>
        <p:nvPicPr>
          <p:cNvPr id="267" name="Google Shape;267;p24" descr="Картина, която съдържа текст, символ, флаг, Шрифт&#10;&#10;Описанието е генерирано автоматично"/>
          <p:cNvPicPr preferRelativeResize="0"/>
          <p:nvPr/>
        </p:nvPicPr>
        <p:blipFill rotWithShape="1">
          <a:blip r:embed="rId4">
            <a:alphaModFix/>
          </a:blip>
          <a:srcRect/>
          <a:stretch/>
        </p:blipFill>
        <p:spPr>
          <a:xfrm>
            <a:off x="-831" y="6236208"/>
            <a:ext cx="741910" cy="621793"/>
          </a:xfrm>
          <a:prstGeom prst="rect">
            <a:avLst/>
          </a:prstGeom>
          <a:noFill/>
          <a:ln>
            <a:noFill/>
          </a:ln>
        </p:spPr>
      </p:pic>
      <p:sp>
        <p:nvSpPr>
          <p:cNvPr id="268" name="Google Shape;268;p24"/>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rgbClr val="FFFFFF"/>
                </a:solidFill>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3">
            <a:alphaModFix/>
          </a:blip>
          <a:srcRect/>
          <a:stretch/>
        </p:blipFill>
        <p:spPr>
          <a:xfrm>
            <a:off x="6160654" y="1671782"/>
            <a:ext cx="5944115" cy="3048000"/>
          </a:xfrm>
          <a:prstGeom prst="rect">
            <a:avLst/>
          </a:prstGeom>
          <a:noFill/>
          <a:ln>
            <a:noFill/>
          </a:ln>
        </p:spPr>
      </p:pic>
      <p:sp>
        <p:nvSpPr>
          <p:cNvPr id="274" name="Google Shape;274;p26"/>
          <p:cNvSpPr txBox="1">
            <a:spLocks noGrp="1"/>
          </p:cNvSpPr>
          <p:nvPr>
            <p:ph type="body" idx="1"/>
          </p:nvPr>
        </p:nvSpPr>
        <p:spPr>
          <a:xfrm>
            <a:off x="0" y="337573"/>
            <a:ext cx="5948218" cy="6179126"/>
          </a:xfrm>
          <a:prstGeom prst="rect">
            <a:avLst/>
          </a:prstGeom>
          <a:noFill/>
          <a:ln>
            <a:noFill/>
          </a:ln>
        </p:spPr>
        <p:txBody>
          <a:bodyPr spcFirstLastPara="1" wrap="square" lIns="91425" tIns="45700" rIns="91425" bIns="45700" anchor="t" anchorCtr="0">
            <a:normAutofit fontScale="85000" lnSpcReduction="10000"/>
          </a:bodyPr>
          <a:lstStyle/>
          <a:p>
            <a:pPr marL="457200" lvl="0" indent="-349250" algn="l" rtl="0">
              <a:lnSpc>
                <a:spcPct val="100000"/>
              </a:lnSpc>
              <a:spcBef>
                <a:spcPts val="1000"/>
              </a:spcBef>
              <a:spcAft>
                <a:spcPts val="0"/>
              </a:spcAft>
              <a:buClr>
                <a:schemeClr val="dk1"/>
              </a:buClr>
              <a:buSzPct val="117647"/>
              <a:buFont typeface="Noto Sans Symbols"/>
              <a:buChar char="▪"/>
            </a:pPr>
            <a:r>
              <a:rPr lang="de-DE" dirty="0">
                <a:solidFill>
                  <a:schemeClr val="dk1"/>
                </a:solidFill>
              </a:rPr>
              <a:t>Наръчникът по проект DISCOVER е с ясна практическа насоченост </a:t>
            </a:r>
            <a:endParaRPr dirty="0"/>
          </a:p>
          <a:p>
            <a:pPr marL="457200" lvl="0" indent="-349250" algn="just" rtl="0">
              <a:lnSpc>
                <a:spcPct val="100000"/>
              </a:lnSpc>
              <a:spcBef>
                <a:spcPts val="1000"/>
              </a:spcBef>
              <a:spcAft>
                <a:spcPts val="0"/>
              </a:spcAft>
              <a:buClr>
                <a:schemeClr val="dk1"/>
              </a:buClr>
              <a:buSzPct val="117647"/>
              <a:buFont typeface="Noto Sans Symbols"/>
              <a:buChar char="▪"/>
            </a:pPr>
            <a:r>
              <a:rPr lang="de-DE" dirty="0">
                <a:solidFill>
                  <a:schemeClr val="dk1"/>
                </a:solidFill>
              </a:rPr>
              <a:t>Той ще покрива всички необходими стъпки от жизнения цикъл на ОЕП, които трябва да бъдат предприети от инициатора на проекта. Общ модел на очаквания жизнен цикъл на ОЕП е показан на </a:t>
            </a:r>
            <a:r>
              <a:rPr lang="de-DE" b="1" dirty="0">
                <a:solidFill>
                  <a:schemeClr val="dk1"/>
                </a:solidFill>
              </a:rPr>
              <a:t>фигурата в</a:t>
            </a:r>
            <a:r>
              <a:rPr lang="de-DE" b="1" dirty="0"/>
              <a:t>дясн</a:t>
            </a:r>
            <a:r>
              <a:rPr lang="de-DE" b="1" dirty="0">
                <a:solidFill>
                  <a:schemeClr val="dk1"/>
                </a:solidFill>
              </a:rPr>
              <a:t>о.</a:t>
            </a:r>
            <a:endParaRPr dirty="0">
              <a:solidFill>
                <a:schemeClr val="dk1"/>
              </a:solidFill>
            </a:endParaRPr>
          </a:p>
          <a:p>
            <a:pPr marL="457200" lvl="0" indent="-349250" algn="just" rtl="0">
              <a:lnSpc>
                <a:spcPct val="100000"/>
              </a:lnSpc>
              <a:spcBef>
                <a:spcPts val="1000"/>
              </a:spcBef>
              <a:spcAft>
                <a:spcPts val="0"/>
              </a:spcAft>
              <a:buSzPct val="117647"/>
              <a:buChar char="•"/>
            </a:pPr>
            <a:r>
              <a:rPr lang="de-DE" dirty="0">
                <a:solidFill>
                  <a:schemeClr val="dk1"/>
                </a:solidFill>
              </a:rPr>
              <a:t>Жизненият цикъл на ОЕП може да бъде разделен на три фази „1</a:t>
            </a:r>
            <a:r>
              <a:rPr lang="de-DE" b="1" dirty="0">
                <a:solidFill>
                  <a:schemeClr val="dk1"/>
                </a:solidFill>
              </a:rPr>
              <a:t>. Разработване”, “2. Изпълнение на проекта” и “3. Експлоатация”</a:t>
            </a:r>
            <a:r>
              <a:rPr lang="de-DE" dirty="0">
                <a:solidFill>
                  <a:schemeClr val="dk1"/>
                </a:solidFill>
              </a:rPr>
              <a:t>. Графиката прави разлика между интегрирани услуги (или самостоятелни) и външни услуги. </a:t>
            </a:r>
            <a:endParaRPr dirty="0"/>
          </a:p>
          <a:p>
            <a:pPr marL="457200" lvl="0" indent="-349250" algn="just" rtl="0">
              <a:lnSpc>
                <a:spcPct val="100000"/>
              </a:lnSpc>
              <a:spcBef>
                <a:spcPts val="1000"/>
              </a:spcBef>
              <a:spcAft>
                <a:spcPts val="0"/>
              </a:spcAft>
              <a:buClr>
                <a:schemeClr val="dk1"/>
              </a:buClr>
              <a:buSzPct val="117647"/>
              <a:buFont typeface="Noto Sans Symbols"/>
              <a:buChar char="▪"/>
            </a:pPr>
            <a:r>
              <a:rPr lang="de-DE" dirty="0">
                <a:solidFill>
                  <a:schemeClr val="dk1"/>
                </a:solidFill>
              </a:rPr>
              <a:t>Интегрираните услуги описват приложението на инструменти, които могат да бъдат включени в интерактивния наръчник. </a:t>
            </a:r>
            <a:endParaRPr dirty="0">
              <a:solidFill>
                <a:schemeClr val="dk1"/>
              </a:solidFill>
            </a:endParaRPr>
          </a:p>
          <a:p>
            <a:pPr marL="457200" lvl="0" indent="-349250" algn="just" rtl="0">
              <a:lnSpc>
                <a:spcPct val="100000"/>
              </a:lnSpc>
              <a:spcBef>
                <a:spcPts val="1000"/>
              </a:spcBef>
              <a:spcAft>
                <a:spcPts val="0"/>
              </a:spcAft>
              <a:buClr>
                <a:schemeClr val="dk1"/>
              </a:buClr>
              <a:buSzPct val="117647"/>
              <a:buFont typeface="Noto Sans Symbols"/>
              <a:buChar char="▪"/>
            </a:pPr>
            <a:r>
              <a:rPr lang="de-DE" dirty="0">
                <a:solidFill>
                  <a:schemeClr val="dk1"/>
                </a:solidFill>
              </a:rPr>
              <a:t>Обратно, външните услуги не могат да бъдат вградени в рамката, но </a:t>
            </a:r>
            <a:r>
              <a:rPr lang="de-DE" dirty="0"/>
              <a:t>предлагат</a:t>
            </a:r>
            <a:r>
              <a:rPr lang="de-DE" dirty="0">
                <a:solidFill>
                  <a:schemeClr val="dk1"/>
                </a:solidFill>
              </a:rPr>
              <a:t> интерфейс към външни доставчици на услуги, като например предоставяне на разрешение от местните власти. Други примери за външни услуги са правна помощ, финансови услуги от банки и свързване към електро-разпределителната мрежа. </a:t>
            </a:r>
            <a:endParaRPr dirty="0"/>
          </a:p>
          <a:p>
            <a:pPr marL="457200" lvl="0" indent="-349250" algn="just" rtl="0">
              <a:lnSpc>
                <a:spcPct val="100000"/>
              </a:lnSpc>
              <a:spcBef>
                <a:spcPts val="1000"/>
              </a:spcBef>
              <a:spcAft>
                <a:spcPts val="0"/>
              </a:spcAft>
              <a:buSzPct val="117647"/>
              <a:buChar char="•"/>
            </a:pPr>
            <a:r>
              <a:rPr lang="de-DE" dirty="0">
                <a:solidFill>
                  <a:schemeClr val="dk1"/>
                </a:solidFill>
              </a:rPr>
              <a:t>Наръчникът по DISCOVER ще предвиди регионални партньорски мрежи и стандартизирано управление на интерфейса за улесняване на комуникацията и стандартизиране на обмена на данни.</a:t>
            </a:r>
            <a:endParaRPr dirty="0"/>
          </a:p>
          <a:p>
            <a:pPr marL="457200" lvl="0" indent="-228600" algn="just" rtl="0">
              <a:lnSpc>
                <a:spcPct val="100000"/>
              </a:lnSpc>
              <a:spcBef>
                <a:spcPts val="1000"/>
              </a:spcBef>
              <a:spcAft>
                <a:spcPts val="0"/>
              </a:spcAft>
              <a:buSzPct val="117647"/>
              <a:buNone/>
            </a:pPr>
            <a:endParaRPr dirty="0"/>
          </a:p>
        </p:txBody>
      </p:sp>
      <p:sp>
        <p:nvSpPr>
          <p:cNvPr id="275" name="Google Shape;275;p26"/>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p>
            <a:pPr marL="0" lvl="0" indent="0" algn="ctr" rtl="0">
              <a:lnSpc>
                <a:spcPct val="100000"/>
              </a:lnSpc>
              <a:spcBef>
                <a:spcPts val="0"/>
              </a:spcBef>
              <a:spcAft>
                <a:spcPts val="0"/>
              </a:spcAft>
              <a:buSzPts val="1100"/>
              <a:buNone/>
            </a:pPr>
            <a:fld id="{00000000-1234-1234-1234-123412341234}" type="slidenum">
              <a:rPr lang="de-DE"/>
              <a:t>7</a:t>
            </a:fld>
            <a:endParaRPr/>
          </a:p>
        </p:txBody>
      </p:sp>
      <p:pic>
        <p:nvPicPr>
          <p:cNvPr id="276" name="Google Shape;276;p26" descr="Картина, която съдържа текст, символ, флаг, Шрифт&#10;&#10;Описанието е генерирано автоматично"/>
          <p:cNvPicPr preferRelativeResize="0"/>
          <p:nvPr/>
        </p:nvPicPr>
        <p:blipFill rotWithShape="1">
          <a:blip r:embed="rId4">
            <a:alphaModFix/>
          </a:blip>
          <a:srcRect/>
          <a:stretch/>
        </p:blipFill>
        <p:spPr>
          <a:xfrm>
            <a:off x="-831" y="6236208"/>
            <a:ext cx="741910" cy="621793"/>
          </a:xfrm>
          <a:prstGeom prst="rect">
            <a:avLst/>
          </a:prstGeom>
          <a:noFill/>
          <a:ln>
            <a:noFill/>
          </a:ln>
        </p:spPr>
      </p:pic>
      <p:pic>
        <p:nvPicPr>
          <p:cNvPr id="277" name="Google Shape;277;p26"/>
          <p:cNvPicPr preferRelativeResize="0"/>
          <p:nvPr/>
        </p:nvPicPr>
        <p:blipFill rotWithShape="1">
          <a:blip r:embed="rId5">
            <a:alphaModFix/>
          </a:blip>
          <a:srcRect/>
          <a:stretch/>
        </p:blipFill>
        <p:spPr>
          <a:xfrm>
            <a:off x="9813943" y="93585"/>
            <a:ext cx="2290825" cy="829128"/>
          </a:xfrm>
          <a:prstGeom prst="rect">
            <a:avLst/>
          </a:prstGeom>
          <a:noFill/>
          <a:ln>
            <a:noFill/>
          </a:ln>
        </p:spPr>
      </p:pic>
      <p:sp>
        <p:nvSpPr>
          <p:cNvPr id="278" name="Google Shape;278;p26"/>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rgbClr val="FFFFFF"/>
                </a:solidFill>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9"/>
          <p:cNvSpPr txBox="1">
            <a:spLocks noGrp="1"/>
          </p:cNvSpPr>
          <p:nvPr>
            <p:ph type="title" idx="4294967295"/>
          </p:nvPr>
        </p:nvSpPr>
        <p:spPr>
          <a:xfrm>
            <a:off x="272930" y="365129"/>
            <a:ext cx="10515600" cy="723903"/>
          </a:xfrm>
          <a:prstGeom prst="rect">
            <a:avLst/>
          </a:prstGeom>
          <a:noFill/>
          <a:ln>
            <a:noFill/>
          </a:ln>
        </p:spPr>
        <p:txBody>
          <a:bodyPr spcFirstLastPara="1" wrap="square" lIns="91400" tIns="45700" rIns="91400" bIns="45700" anchor="ctr" anchorCtr="0">
            <a:normAutofit/>
          </a:bodyPr>
          <a:lstStyle/>
          <a:p>
            <a:pPr marL="0" marR="0" lvl="0" indent="0" algn="l" rtl="0">
              <a:lnSpc>
                <a:spcPct val="90000"/>
              </a:lnSpc>
              <a:spcBef>
                <a:spcPts val="0"/>
              </a:spcBef>
              <a:spcAft>
                <a:spcPts val="0"/>
              </a:spcAft>
              <a:buClr>
                <a:srgbClr val="000000"/>
              </a:buClr>
              <a:buSzPts val="3600"/>
              <a:buFont typeface="Calibri"/>
              <a:buNone/>
            </a:pPr>
            <a:r>
              <a:rPr lang="de-DE" sz="3600">
                <a:solidFill>
                  <a:srgbClr val="000000"/>
                </a:solidFill>
                <a:latin typeface="Calibri"/>
                <a:ea typeface="Calibri"/>
                <a:cs typeface="Calibri"/>
                <a:sym typeface="Calibri"/>
              </a:rPr>
              <a:t>Работни</a:t>
            </a:r>
            <a:r>
              <a:rPr lang="de-DE" sz="3600" b="0" i="0" u="none" strike="noStrike" cap="none">
                <a:solidFill>
                  <a:srgbClr val="000000"/>
                </a:solidFill>
                <a:latin typeface="Calibri"/>
                <a:ea typeface="Calibri"/>
                <a:cs typeface="Calibri"/>
                <a:sym typeface="Calibri"/>
              </a:rPr>
              <a:t> пакети</a:t>
            </a:r>
            <a:endParaRPr/>
          </a:p>
        </p:txBody>
      </p:sp>
      <p:sp>
        <p:nvSpPr>
          <p:cNvPr id="284" name="Google Shape;284;p59"/>
          <p:cNvSpPr txBox="1"/>
          <p:nvPr/>
        </p:nvSpPr>
        <p:spPr>
          <a:xfrm>
            <a:off x="9448796" y="6514606"/>
            <a:ext cx="2743200" cy="365101"/>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D8D8D8"/>
              </a:buClr>
              <a:buSzPts val="1200"/>
              <a:buFont typeface="Calibri"/>
              <a:buNone/>
            </a:pPr>
            <a:fld id="{00000000-1234-1234-1234-123412341234}" type="slidenum">
              <a:rPr lang="de-DE" sz="1200" b="0" i="0" u="none" strike="noStrike" cap="none">
                <a:solidFill>
                  <a:srgbClr val="D8D8D8"/>
                </a:solidFill>
                <a:latin typeface="Calibri"/>
                <a:ea typeface="Calibri"/>
                <a:cs typeface="Calibri"/>
                <a:sym typeface="Calibri"/>
              </a:rPr>
              <a:t>8</a:t>
            </a:fld>
            <a:endParaRPr sz="1200" b="0" i="0" u="none" strike="noStrike" cap="none">
              <a:solidFill>
                <a:srgbClr val="D8D8D8"/>
              </a:solidFill>
              <a:latin typeface="Calibri"/>
              <a:ea typeface="Calibri"/>
              <a:cs typeface="Calibri"/>
              <a:sym typeface="Calibri"/>
            </a:endParaRPr>
          </a:p>
        </p:txBody>
      </p:sp>
      <p:sp>
        <p:nvSpPr>
          <p:cNvPr id="285" name="Google Shape;285;p59"/>
          <p:cNvSpPr/>
          <p:nvPr/>
        </p:nvSpPr>
        <p:spPr>
          <a:xfrm>
            <a:off x="542625" y="1847275"/>
            <a:ext cx="2874900" cy="3544500"/>
          </a:xfrm>
          <a:prstGeom prst="rect">
            <a:avLst/>
          </a:prstGeom>
          <a:solidFill>
            <a:srgbClr val="327883"/>
          </a:solidFill>
          <a:ln w="25400" cap="flat" cmpd="sng">
            <a:solidFill>
              <a:srgbClr val="172C51"/>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de-DE" sz="2000" b="0" i="0" u="none" strike="noStrike" cap="none">
                <a:solidFill>
                  <a:srgbClr val="FFFFFF"/>
                </a:solidFill>
                <a:latin typeface="Calibri"/>
                <a:ea typeface="Calibri"/>
                <a:cs typeface="Calibri"/>
                <a:sym typeface="Calibri"/>
              </a:rPr>
              <a:t>РП2</a:t>
            </a: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de-DE" sz="2000" b="0" i="0" u="none" strike="noStrike" cap="none">
                <a:solidFill>
                  <a:srgbClr val="FFFFFF"/>
                </a:solidFill>
                <a:latin typeface="Calibri"/>
                <a:ea typeface="Calibri"/>
                <a:cs typeface="Calibri"/>
                <a:sym typeface="Calibri"/>
              </a:rPr>
              <a:t> Общ наръчник</a:t>
            </a: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400"/>
              <a:buFont typeface="Arial"/>
              <a:buNone/>
            </a:pPr>
            <a:r>
              <a:rPr lang="de-DE" sz="2000" b="0" i="0" u="none" strike="noStrike" cap="none">
                <a:solidFill>
                  <a:srgbClr val="FFFFFF"/>
                </a:solidFill>
                <a:latin typeface="Calibri"/>
                <a:ea typeface="Calibri"/>
                <a:cs typeface="Calibri"/>
                <a:sym typeface="Calibri"/>
              </a:rPr>
              <a:t>(вкл. проучване на съществуващи услуги)</a:t>
            </a:r>
            <a:endParaRPr sz="2000" b="0" i="0" u="none" strike="noStrike" cap="none">
              <a:solidFill>
                <a:srgbClr val="FFFFFF"/>
              </a:solidFill>
              <a:latin typeface="Calibri"/>
              <a:ea typeface="Calibri"/>
              <a:cs typeface="Calibri"/>
              <a:sym typeface="Calibri"/>
            </a:endParaRPr>
          </a:p>
        </p:txBody>
      </p:sp>
      <p:sp>
        <p:nvSpPr>
          <p:cNvPr id="286" name="Google Shape;286;p59"/>
          <p:cNvSpPr/>
          <p:nvPr/>
        </p:nvSpPr>
        <p:spPr>
          <a:xfrm>
            <a:off x="3463637" y="1847270"/>
            <a:ext cx="4491185" cy="1743367"/>
          </a:xfrm>
          <a:prstGeom prst="rect">
            <a:avLst/>
          </a:prstGeom>
          <a:solidFill>
            <a:srgbClr val="327883"/>
          </a:solidFill>
          <a:ln w="25400" cap="flat" cmpd="sng">
            <a:solidFill>
              <a:srgbClr val="172C51"/>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de-DE" sz="1900" b="0" i="0" u="none" strike="noStrike" cap="none">
                <a:solidFill>
                  <a:srgbClr val="FFFFFF"/>
                </a:solidFill>
                <a:latin typeface="Calibri"/>
                <a:ea typeface="Calibri"/>
                <a:cs typeface="Calibri"/>
                <a:sym typeface="Calibri"/>
              </a:rPr>
              <a:t>РП3</a:t>
            </a:r>
            <a:endParaRPr/>
          </a:p>
          <a:p>
            <a:pPr marL="0" marR="0" lvl="0" indent="0" algn="ctr" rtl="0">
              <a:lnSpc>
                <a:spcPct val="100000"/>
              </a:lnSpc>
              <a:spcBef>
                <a:spcPts val="0"/>
              </a:spcBef>
              <a:spcAft>
                <a:spcPts val="0"/>
              </a:spcAft>
              <a:buClr>
                <a:srgbClr val="FFFFFF"/>
              </a:buClr>
              <a:buSzPts val="1400"/>
              <a:buFont typeface="Arial"/>
              <a:buNone/>
            </a:pPr>
            <a:r>
              <a:rPr lang="de-DE" sz="1900" b="0" i="0" u="none" strike="noStrike" cap="none">
                <a:solidFill>
                  <a:srgbClr val="FFFFFF"/>
                </a:solidFill>
                <a:latin typeface="Calibri"/>
                <a:ea typeface="Calibri"/>
                <a:cs typeface="Calibri"/>
                <a:sym typeface="Calibri"/>
              </a:rPr>
              <a:t>Специфичен наръчник(вкл.проучване на липсващи услуги)</a:t>
            </a:r>
            <a:endParaRPr sz="1900" b="0" i="0" u="none" strike="noStrike" cap="none">
              <a:solidFill>
                <a:srgbClr val="FFFFFF"/>
              </a:solidFill>
              <a:latin typeface="Calibri"/>
              <a:ea typeface="Calibri"/>
              <a:cs typeface="Calibri"/>
              <a:sym typeface="Calibri"/>
            </a:endParaRPr>
          </a:p>
        </p:txBody>
      </p:sp>
      <p:sp>
        <p:nvSpPr>
          <p:cNvPr id="287" name="Google Shape;287;p59"/>
          <p:cNvSpPr/>
          <p:nvPr/>
        </p:nvSpPr>
        <p:spPr>
          <a:xfrm>
            <a:off x="3463625" y="3648377"/>
            <a:ext cx="4491300" cy="1743300"/>
          </a:xfrm>
          <a:prstGeom prst="rect">
            <a:avLst/>
          </a:prstGeom>
          <a:solidFill>
            <a:srgbClr val="327883"/>
          </a:solidFill>
          <a:ln w="25400" cap="flat" cmpd="sng">
            <a:solidFill>
              <a:srgbClr val="172C51"/>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de-DE" sz="2000" b="0" i="0" u="none" strike="noStrike" cap="none">
                <a:solidFill>
                  <a:srgbClr val="FFFFFF"/>
                </a:solidFill>
                <a:latin typeface="Calibri"/>
                <a:ea typeface="Calibri"/>
                <a:cs typeface="Calibri"/>
                <a:sym typeface="Calibri"/>
              </a:rPr>
              <a:t>РП4 </a:t>
            </a:r>
            <a:endParaRPr sz="20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de-DE" sz="2000" b="0" i="0" u="none" strike="noStrike" cap="none">
                <a:solidFill>
                  <a:srgbClr val="FFFFFF"/>
                </a:solidFill>
                <a:latin typeface="Calibri"/>
                <a:ea typeface="Calibri"/>
                <a:cs typeface="Calibri"/>
                <a:sym typeface="Calibri"/>
              </a:rPr>
              <a:t>Създаване на центрове за обслужване тип „едно гише“</a:t>
            </a:r>
            <a:endParaRPr sz="20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400"/>
              <a:buFont typeface="Arial"/>
              <a:buNone/>
            </a:pPr>
            <a:r>
              <a:rPr lang="de-DE" sz="2000" b="0" i="0" u="none" strike="noStrike" cap="none">
                <a:solidFill>
                  <a:srgbClr val="FFFFFF"/>
                </a:solidFill>
                <a:latin typeface="Calibri"/>
                <a:ea typeface="Calibri"/>
                <a:cs typeface="Calibri"/>
                <a:sym typeface="Calibri"/>
              </a:rPr>
              <a:t>(вкл.разработване на разширени услуги)</a:t>
            </a:r>
            <a:endParaRPr sz="2000" b="0" i="0" u="none" strike="noStrike" cap="none">
              <a:solidFill>
                <a:srgbClr val="FFFFFF"/>
              </a:solidFill>
              <a:latin typeface="Calibri"/>
              <a:ea typeface="Calibri"/>
              <a:cs typeface="Calibri"/>
              <a:sym typeface="Calibri"/>
            </a:endParaRPr>
          </a:p>
        </p:txBody>
      </p:sp>
      <p:sp>
        <p:nvSpPr>
          <p:cNvPr id="288" name="Google Shape;288;p59"/>
          <p:cNvSpPr/>
          <p:nvPr/>
        </p:nvSpPr>
        <p:spPr>
          <a:xfrm>
            <a:off x="8024100" y="1847275"/>
            <a:ext cx="3694500" cy="3544500"/>
          </a:xfrm>
          <a:prstGeom prst="rect">
            <a:avLst/>
          </a:prstGeom>
          <a:solidFill>
            <a:srgbClr val="327883"/>
          </a:solidFill>
          <a:ln w="25400" cap="flat" cmpd="sng">
            <a:solidFill>
              <a:srgbClr val="172C51"/>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de-DE" sz="2000" b="0" i="0" u="none" strike="noStrike" cap="none">
                <a:solidFill>
                  <a:srgbClr val="FFFFFF"/>
                </a:solidFill>
                <a:latin typeface="Calibri"/>
                <a:ea typeface="Calibri"/>
                <a:cs typeface="Calibri"/>
                <a:sym typeface="Calibri"/>
              </a:rPr>
              <a:t>РП5 </a:t>
            </a:r>
            <a:endParaRPr sz="20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de-DE" sz="2000" b="0" i="0" u="none" strike="noStrike" cap="none">
                <a:solidFill>
                  <a:srgbClr val="FFFFFF"/>
                </a:solidFill>
                <a:latin typeface="Calibri"/>
                <a:ea typeface="Calibri"/>
                <a:cs typeface="Calibri"/>
                <a:sym typeface="Calibri"/>
              </a:rPr>
              <a:t>Оперативно подпомагане създаването на ЕО</a:t>
            </a:r>
            <a:endParaRPr sz="2000" b="0" i="0" u="none" strike="noStrike" cap="none">
              <a:solidFill>
                <a:srgbClr val="FFFFFF"/>
              </a:solidFill>
              <a:latin typeface="Calibri"/>
              <a:ea typeface="Calibri"/>
              <a:cs typeface="Calibri"/>
              <a:sym typeface="Calibri"/>
            </a:endParaRPr>
          </a:p>
        </p:txBody>
      </p:sp>
      <p:pic>
        <p:nvPicPr>
          <p:cNvPr id="289" name="Google Shape;289;p59" descr="Картина, която съдържа текст, символ, флаг, Шрифт&#10;&#10;Описанието е генерирано автоматично"/>
          <p:cNvPicPr preferRelativeResize="0"/>
          <p:nvPr/>
        </p:nvPicPr>
        <p:blipFill rotWithShape="1">
          <a:blip r:embed="rId3">
            <a:alphaModFix/>
          </a:blip>
          <a:srcRect/>
          <a:stretch/>
        </p:blipFill>
        <p:spPr>
          <a:xfrm>
            <a:off x="-831" y="6236208"/>
            <a:ext cx="741910" cy="621793"/>
          </a:xfrm>
          <a:prstGeom prst="rect">
            <a:avLst/>
          </a:prstGeom>
          <a:noFill/>
          <a:ln>
            <a:noFill/>
          </a:ln>
        </p:spPr>
      </p:pic>
      <p:sp>
        <p:nvSpPr>
          <p:cNvPr id="290" name="Google Shape;290;p59"/>
          <p:cNvSpPr/>
          <p:nvPr/>
        </p:nvSpPr>
        <p:spPr>
          <a:xfrm>
            <a:off x="10307782" y="110836"/>
            <a:ext cx="1787236" cy="1108363"/>
          </a:xfrm>
          <a:prstGeom prst="rect">
            <a:avLst/>
          </a:prstGeom>
          <a:solidFill>
            <a:srgbClr val="F2F2F2"/>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1" name="Google Shape;291;p59"/>
          <p:cNvPicPr preferRelativeResize="0"/>
          <p:nvPr/>
        </p:nvPicPr>
        <p:blipFill rotWithShape="1">
          <a:blip r:embed="rId4">
            <a:alphaModFix/>
          </a:blip>
          <a:srcRect/>
          <a:stretch/>
        </p:blipFill>
        <p:spPr>
          <a:xfrm>
            <a:off x="9813943" y="93585"/>
            <a:ext cx="2290825" cy="829128"/>
          </a:xfrm>
          <a:prstGeom prst="rect">
            <a:avLst/>
          </a:prstGeom>
          <a:noFill/>
          <a:ln>
            <a:noFill/>
          </a:ln>
        </p:spPr>
      </p:pic>
      <p:sp>
        <p:nvSpPr>
          <p:cNvPr id="292" name="Google Shape;292;p59"/>
          <p:cNvSpPr txBox="1">
            <a:spLocks noGrp="1"/>
          </p:cNvSpPr>
          <p:nvPr>
            <p:ph type="ftr" idx="11"/>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latin typeface="Gill Sans"/>
                <a:ea typeface="Gill Sans"/>
                <a:cs typeface="Gill Sans"/>
                <a:sym typeface="Gill Sans"/>
              </a:rPr>
              <a:t>LIFE-2022-CET_ENERCOM</a:t>
            </a:r>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96"/>
        <p:cNvGrpSpPr/>
        <p:nvPr/>
      </p:nvGrpSpPr>
      <p:grpSpPr>
        <a:xfrm>
          <a:off x="0" y="0"/>
          <a:ext cx="0" cy="0"/>
          <a:chOff x="0" y="0"/>
          <a:chExt cx="0" cy="0"/>
        </a:xfrm>
      </p:grpSpPr>
      <p:grpSp>
        <p:nvGrpSpPr>
          <p:cNvPr id="297" name="Google Shape;297;p11"/>
          <p:cNvGrpSpPr/>
          <p:nvPr/>
        </p:nvGrpSpPr>
        <p:grpSpPr>
          <a:xfrm>
            <a:off x="731851" y="1229085"/>
            <a:ext cx="10523716" cy="4743326"/>
            <a:chOff x="717198" y="1243738"/>
            <a:chExt cx="9893599" cy="4633424"/>
          </a:xfrm>
        </p:grpSpPr>
        <p:sp>
          <p:nvSpPr>
            <p:cNvPr id="298" name="Google Shape;298;p11"/>
            <p:cNvSpPr/>
            <p:nvPr/>
          </p:nvSpPr>
          <p:spPr>
            <a:xfrm>
              <a:off x="717198" y="1243738"/>
              <a:ext cx="9893599" cy="4633424"/>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600" b="1" i="0" u="none" strike="noStrike" cap="none" dirty="0">
                  <a:solidFill>
                    <a:srgbClr val="000000"/>
                  </a:solidFill>
                  <a:latin typeface="Calibri"/>
                  <a:ea typeface="Calibri"/>
                  <a:cs typeface="Calibri"/>
                  <a:sym typeface="Calibri"/>
                </a:rPr>
                <a:t>Разработване на </a:t>
              </a:r>
              <a:r>
                <a:rPr lang="de-DE" sz="2600" b="1" i="0" u="none" strike="noStrike" cap="none" dirty="0">
                  <a:solidFill>
                    <a:schemeClr val="accent2"/>
                  </a:solidFill>
                  <a:latin typeface="Calibri"/>
                  <a:ea typeface="Calibri"/>
                  <a:cs typeface="Calibri"/>
                  <a:sym typeface="Calibri"/>
                </a:rPr>
                <a:t>(</a:t>
              </a:r>
              <a:r>
                <a:rPr lang="de-DE" sz="2600" b="1" i="0" u="none" strike="noStrike" cap="none" dirty="0">
                  <a:solidFill>
                    <a:srgbClr val="C55A11"/>
                  </a:solidFill>
                  <a:latin typeface="Calibri"/>
                  <a:ea typeface="Calibri"/>
                  <a:cs typeface="Calibri"/>
                  <a:sym typeface="Calibri"/>
                </a:rPr>
                <a:t>обща)</a:t>
              </a:r>
              <a:r>
                <a:rPr lang="de-DE" sz="2600" b="1" i="0" u="none" strike="noStrike" cap="none" dirty="0">
                  <a:solidFill>
                    <a:srgbClr val="000000"/>
                  </a:solidFill>
                  <a:latin typeface="Calibri"/>
                  <a:ea typeface="Calibri"/>
                  <a:cs typeface="Calibri"/>
                  <a:sym typeface="Calibri"/>
                </a:rPr>
                <a:t> рамка</a:t>
              </a:r>
              <a:r>
                <a:rPr lang="de-DE" sz="2800" b="0" i="0" u="none" strike="noStrike" cap="none" dirty="0">
                  <a:solidFill>
                    <a:srgbClr val="000000"/>
                  </a:solidFill>
                  <a:latin typeface="Calibri"/>
                  <a:ea typeface="Calibri"/>
                  <a:cs typeface="Calibri"/>
                  <a:sym typeface="Calibri"/>
                </a:rPr>
                <a:t/>
              </a:r>
              <a:br>
                <a:rPr lang="de-DE" sz="2800" b="0" i="0" u="none" strike="noStrike" cap="none" dirty="0">
                  <a:solidFill>
                    <a:srgbClr val="000000"/>
                  </a:solidFill>
                  <a:latin typeface="Calibri"/>
                  <a:ea typeface="Calibri"/>
                  <a:cs typeface="Calibri"/>
                  <a:sym typeface="Calibri"/>
                </a:rPr>
              </a:br>
              <a:r>
                <a:rPr lang="de-DE" sz="1600" b="0" i="0" u="none" strike="noStrike" cap="none" dirty="0">
                  <a:solidFill>
                    <a:srgbClr val="000000"/>
                  </a:solidFill>
                  <a:latin typeface="Calibri"/>
                  <a:ea typeface="Calibri"/>
                  <a:cs typeface="Calibri"/>
                  <a:sym typeface="Calibri"/>
                </a:rPr>
                <a:t>1.Идентифициране на съществуващите </a:t>
              </a:r>
              <a:r>
                <a:rPr lang="de-DE" sz="1600" b="1" i="0" u="none" strike="noStrike" cap="none" dirty="0">
                  <a:solidFill>
                    <a:srgbClr val="2E75B5"/>
                  </a:solidFill>
                  <a:latin typeface="Calibri"/>
                  <a:ea typeface="Calibri"/>
                  <a:cs typeface="Calibri"/>
                  <a:sym typeface="Calibri"/>
                </a:rPr>
                <a:t>инициативи</a:t>
              </a:r>
              <a:r>
                <a:rPr lang="de-DE" sz="1600" b="0" i="0" u="none" strike="noStrike" cap="none" dirty="0">
                  <a:solidFill>
                    <a:srgbClr val="000000"/>
                  </a:solidFill>
                  <a:latin typeface="Calibri"/>
                  <a:ea typeface="Calibri"/>
                  <a:cs typeface="Calibri"/>
                  <a:sym typeface="Calibri"/>
                </a:rPr>
                <a:t> за подкрепа на ЕО </a:t>
              </a: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600" b="0" i="0" u="none" strike="noStrike" cap="none" dirty="0">
                  <a:solidFill>
                    <a:schemeClr val="dk1"/>
                  </a:solidFill>
                  <a:latin typeface="Calibri"/>
                  <a:ea typeface="Calibri"/>
                  <a:cs typeface="Calibri"/>
                  <a:sym typeface="Calibri"/>
                </a:rPr>
                <a:t>2. </a:t>
              </a:r>
              <a:r>
                <a:rPr lang="de-DE" sz="1600" b="0" i="0" u="none" strike="noStrike" cap="none" dirty="0">
                  <a:solidFill>
                    <a:srgbClr val="000000"/>
                  </a:solidFill>
                  <a:latin typeface="Calibri"/>
                  <a:ea typeface="Calibri"/>
                  <a:cs typeface="Calibri"/>
                  <a:sym typeface="Calibri"/>
                </a:rPr>
                <a:t>Идентифициране</a:t>
              </a:r>
              <a:r>
                <a:rPr lang="de-DE" sz="1600" b="0" i="0" u="none" strike="noStrike" cap="none" dirty="0">
                  <a:solidFill>
                    <a:schemeClr val="dk1"/>
                  </a:solidFill>
                  <a:latin typeface="Calibri"/>
                  <a:ea typeface="Calibri"/>
                  <a:cs typeface="Calibri"/>
                  <a:sym typeface="Calibri"/>
                </a:rPr>
                <a:t> </a:t>
              </a:r>
              <a:r>
                <a:rPr lang="de-DE" sz="1600" b="0" i="0" u="none" strike="noStrike" cap="none" dirty="0">
                  <a:solidFill>
                    <a:srgbClr val="548135"/>
                  </a:solidFill>
                  <a:latin typeface="Calibri"/>
                  <a:ea typeface="Calibri"/>
                  <a:cs typeface="Calibri"/>
                  <a:sym typeface="Calibri"/>
                </a:rPr>
                <a:t>на </a:t>
              </a:r>
              <a:r>
                <a:rPr lang="de-DE" sz="1600" b="1" i="0" u="none" strike="noStrike" cap="none" dirty="0">
                  <a:solidFill>
                    <a:srgbClr val="548135"/>
                  </a:solidFill>
                  <a:latin typeface="Calibri"/>
                  <a:ea typeface="Calibri"/>
                  <a:cs typeface="Calibri"/>
                  <a:sym typeface="Calibri"/>
                </a:rPr>
                <a:t>съществуващите услуги </a:t>
              </a:r>
              <a:r>
                <a:rPr lang="de-DE" sz="1600" b="0" i="0" u="none" strike="noStrike" cap="none" dirty="0">
                  <a:solidFill>
                    <a:schemeClr val="dk1"/>
                  </a:solidFill>
                  <a:latin typeface="Calibri"/>
                  <a:ea typeface="Calibri"/>
                  <a:cs typeface="Calibri"/>
                  <a:sym typeface="Calibri"/>
                </a:rPr>
                <a:t>за подкрепа на ЕО </a:t>
              </a:r>
              <a:endParaRPr sz="1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de-DE" sz="1600" b="0" i="0" u="none" strike="noStrike" cap="none" dirty="0">
                  <a:solidFill>
                    <a:srgbClr val="000000"/>
                  </a:solidFill>
                  <a:latin typeface="Calibri"/>
                  <a:ea typeface="Calibri"/>
                  <a:cs typeface="Calibri"/>
                  <a:sym typeface="Calibri"/>
                </a:rPr>
                <a:t>3. Идентифициране на </a:t>
              </a:r>
              <a:r>
                <a:rPr lang="de-DE" sz="1600" b="1" i="0" u="none" strike="noStrike" cap="none" dirty="0">
                  <a:solidFill>
                    <a:srgbClr val="C55A11"/>
                  </a:solidFill>
                  <a:latin typeface="Calibri"/>
                  <a:ea typeface="Calibri"/>
                  <a:cs typeface="Calibri"/>
                  <a:sym typeface="Calibri"/>
                </a:rPr>
                <a:t>национални схеми </a:t>
              </a:r>
              <a:r>
                <a:rPr lang="de-DE" sz="1600" b="0" i="0" u="none" strike="noStrike" cap="none" dirty="0">
                  <a:solidFill>
                    <a:schemeClr val="dk1"/>
                  </a:solidFill>
                  <a:latin typeface="Calibri"/>
                  <a:ea typeface="Calibri"/>
                  <a:cs typeface="Calibri"/>
                  <a:sym typeface="Calibri"/>
                </a:rPr>
                <a:t>за подкрепа на ЕО </a:t>
              </a:r>
              <a:endParaRPr dirty="0"/>
            </a:p>
            <a:p>
              <a:pPr marL="0" marR="0" lvl="0" indent="0" algn="ctr" rtl="0">
                <a:lnSpc>
                  <a:spcPct val="100000"/>
                </a:lnSpc>
                <a:spcBef>
                  <a:spcPts val="0"/>
                </a:spcBef>
                <a:spcAft>
                  <a:spcPts val="0"/>
                </a:spcAft>
                <a:buNone/>
              </a:pPr>
              <a:r>
                <a:rPr lang="de-DE" sz="1600" b="0" i="0" u="none" strike="noStrike" cap="none" dirty="0">
                  <a:solidFill>
                    <a:srgbClr val="000000"/>
                  </a:solidFill>
                  <a:latin typeface="Calibri"/>
                  <a:ea typeface="Calibri"/>
                  <a:cs typeface="Calibri"/>
                  <a:sym typeface="Calibri"/>
                </a:rPr>
                <a:t> </a:t>
              </a:r>
              <a:r>
                <a:rPr lang="de-DE" sz="1600" b="1" i="0" u="none" strike="noStrike" cap="none" dirty="0">
                  <a:solidFill>
                    <a:schemeClr val="dk1"/>
                  </a:solidFill>
                  <a:latin typeface="Calibri"/>
                  <a:ea typeface="Calibri"/>
                  <a:cs typeface="Calibri"/>
                  <a:sym typeface="Calibri"/>
                </a:rPr>
                <a:t>Какви стъпки да се предприемат през целия жизнен цикъл на ОЕП?</a:t>
              </a:r>
              <a:endParaRPr sz="1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89"/>
                <a:buFont typeface="Calibri"/>
                <a:buNone/>
              </a:pPr>
              <a:endParaRPr sz="2489" b="0" i="0" u="none" strike="noStrike" cap="none" dirty="0">
                <a:solidFill>
                  <a:schemeClr val="dk1"/>
                </a:solidFill>
                <a:latin typeface="Arial"/>
                <a:ea typeface="Arial"/>
                <a:cs typeface="Arial"/>
                <a:sym typeface="Arial"/>
              </a:endParaRPr>
            </a:p>
          </p:txBody>
        </p:sp>
        <p:sp>
          <p:nvSpPr>
            <p:cNvPr id="299" name="Google Shape;299;p11"/>
            <p:cNvSpPr/>
            <p:nvPr/>
          </p:nvSpPr>
          <p:spPr>
            <a:xfrm>
              <a:off x="1991864" y="2866003"/>
              <a:ext cx="2537999" cy="2908002"/>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Arial"/>
                  <a:ea typeface="Arial"/>
                  <a:cs typeface="Arial"/>
                  <a:sym typeface="Arial"/>
                </a:rPr>
                <a:t>Фаза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Arial"/>
                  <a:ea typeface="Arial"/>
                  <a:cs typeface="Arial"/>
                  <a:sym typeface="Arial"/>
                </a:rPr>
                <a:t/>
              </a:r>
              <a:br>
                <a:rPr lang="de-DE" sz="2489"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sp>
          <p:nvSpPr>
            <p:cNvPr id="300" name="Google Shape;300;p11"/>
            <p:cNvSpPr/>
            <p:nvPr/>
          </p:nvSpPr>
          <p:spPr>
            <a:xfrm>
              <a:off x="4783628" y="2866003"/>
              <a:ext cx="2537999" cy="2908002"/>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Arial"/>
                  <a:ea typeface="Arial"/>
                  <a:cs typeface="Arial"/>
                  <a:sym typeface="Arial"/>
                </a:rPr>
                <a:t>Фаза 2</a:t>
              </a:r>
              <a:endParaRPr sz="1400" b="0" i="0" u="none" strike="noStrike" cap="none">
                <a:solidFill>
                  <a:srgbClr val="000000"/>
                </a:solidFill>
                <a:latin typeface="Arial"/>
                <a:ea typeface="Arial"/>
                <a:cs typeface="Arial"/>
                <a:sym typeface="Arial"/>
              </a:endParaRPr>
            </a:p>
          </p:txBody>
        </p:sp>
        <p:sp>
          <p:nvSpPr>
            <p:cNvPr id="301" name="Google Shape;301;p11"/>
            <p:cNvSpPr/>
            <p:nvPr/>
          </p:nvSpPr>
          <p:spPr>
            <a:xfrm>
              <a:off x="7575401" y="2866003"/>
              <a:ext cx="2537999" cy="2908002"/>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121875" tIns="121875" rIns="121875" bIns="121875" anchor="t" anchorCtr="1">
              <a:noAutofit/>
            </a:bodyPr>
            <a:lstStyle/>
            <a:p>
              <a:pPr marL="0" marR="0" lvl="0" indent="0" algn="ctr" rtl="0">
                <a:lnSpc>
                  <a:spcPct val="100000"/>
                </a:lnSpc>
                <a:spcBef>
                  <a:spcPts val="0"/>
                </a:spcBef>
                <a:spcAft>
                  <a:spcPts val="0"/>
                </a:spcAft>
                <a:buClr>
                  <a:srgbClr val="000000"/>
                </a:buClr>
                <a:buSzPts val="2489"/>
                <a:buFont typeface="Arial"/>
                <a:buNone/>
              </a:pPr>
              <a:r>
                <a:rPr lang="de-DE" sz="2489" b="0" i="0" u="none" strike="noStrike" cap="none">
                  <a:solidFill>
                    <a:srgbClr val="000000"/>
                  </a:solidFill>
                  <a:latin typeface="Arial"/>
                  <a:ea typeface="Arial"/>
                  <a:cs typeface="Arial"/>
                  <a:sym typeface="Arial"/>
                </a:rPr>
                <a:t>Фаза 3</a:t>
              </a:r>
              <a:endParaRPr sz="1400" b="0" i="0" u="none" strike="noStrike" cap="none">
                <a:solidFill>
                  <a:srgbClr val="000000"/>
                </a:solidFill>
                <a:latin typeface="Arial"/>
                <a:ea typeface="Arial"/>
                <a:cs typeface="Arial"/>
                <a:sym typeface="Arial"/>
              </a:endParaRPr>
            </a:p>
          </p:txBody>
        </p:sp>
      </p:grpSp>
      <p:cxnSp>
        <p:nvCxnSpPr>
          <p:cNvPr id="302" name="Google Shape;302;p11"/>
          <p:cNvCxnSpPr/>
          <p:nvPr/>
        </p:nvCxnSpPr>
        <p:spPr>
          <a:xfrm>
            <a:off x="2847109" y="3657600"/>
            <a:ext cx="0" cy="1828800"/>
          </a:xfrm>
          <a:prstGeom prst="straightConnector1">
            <a:avLst/>
          </a:prstGeom>
          <a:noFill/>
          <a:ln w="9525" cap="flat" cmpd="sng">
            <a:solidFill>
              <a:srgbClr val="D83829"/>
            </a:solidFill>
            <a:prstDash val="solid"/>
            <a:round/>
            <a:headEnd type="none" w="sm" len="sm"/>
            <a:tailEnd type="none" w="sm" len="sm"/>
          </a:ln>
        </p:spPr>
      </p:cxnSp>
      <p:cxnSp>
        <p:nvCxnSpPr>
          <p:cNvPr id="303" name="Google Shape;303;p11"/>
          <p:cNvCxnSpPr/>
          <p:nvPr/>
        </p:nvCxnSpPr>
        <p:spPr>
          <a:xfrm>
            <a:off x="6024416" y="3678382"/>
            <a:ext cx="0" cy="1828800"/>
          </a:xfrm>
          <a:prstGeom prst="straightConnector1">
            <a:avLst/>
          </a:prstGeom>
          <a:noFill/>
          <a:ln w="9525" cap="flat" cmpd="sng">
            <a:solidFill>
              <a:srgbClr val="D83829"/>
            </a:solidFill>
            <a:prstDash val="solid"/>
            <a:round/>
            <a:headEnd type="none" w="sm" len="sm"/>
            <a:tailEnd type="none" w="sm" len="sm"/>
          </a:ln>
        </p:spPr>
      </p:cxnSp>
      <p:cxnSp>
        <p:nvCxnSpPr>
          <p:cNvPr id="304" name="Google Shape;304;p11"/>
          <p:cNvCxnSpPr/>
          <p:nvPr/>
        </p:nvCxnSpPr>
        <p:spPr>
          <a:xfrm>
            <a:off x="3671458" y="3678382"/>
            <a:ext cx="0" cy="1828800"/>
          </a:xfrm>
          <a:prstGeom prst="straightConnector1">
            <a:avLst/>
          </a:prstGeom>
          <a:noFill/>
          <a:ln w="9525" cap="flat" cmpd="sng">
            <a:solidFill>
              <a:srgbClr val="D83829"/>
            </a:solidFill>
            <a:prstDash val="solid"/>
            <a:round/>
            <a:headEnd type="none" w="sm" len="sm"/>
            <a:tailEnd type="none" w="sm" len="sm"/>
          </a:ln>
        </p:spPr>
      </p:cxnSp>
      <p:cxnSp>
        <p:nvCxnSpPr>
          <p:cNvPr id="305" name="Google Shape;305;p11"/>
          <p:cNvCxnSpPr/>
          <p:nvPr/>
        </p:nvCxnSpPr>
        <p:spPr>
          <a:xfrm>
            <a:off x="6834911" y="3657600"/>
            <a:ext cx="0" cy="1828800"/>
          </a:xfrm>
          <a:prstGeom prst="straightConnector1">
            <a:avLst/>
          </a:prstGeom>
          <a:noFill/>
          <a:ln w="9525" cap="flat" cmpd="sng">
            <a:solidFill>
              <a:srgbClr val="D83829"/>
            </a:solidFill>
            <a:prstDash val="solid"/>
            <a:round/>
            <a:headEnd type="none" w="sm" len="sm"/>
            <a:tailEnd type="none" w="sm" len="sm"/>
          </a:ln>
        </p:spPr>
      </p:cxnSp>
      <p:sp>
        <p:nvSpPr>
          <p:cNvPr id="306" name="Google Shape;306;p11"/>
          <p:cNvSpPr txBox="1"/>
          <p:nvPr/>
        </p:nvSpPr>
        <p:spPr>
          <a:xfrm>
            <a:off x="2202869"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None/>
            </a:pPr>
            <a:r>
              <a:rPr lang="de-DE" sz="1200" b="1" i="0" u="none" strike="noStrike" cap="none">
                <a:solidFill>
                  <a:srgbClr val="D83829"/>
                </a:solidFill>
                <a:latin typeface="Arial"/>
                <a:ea typeface="Arial"/>
                <a:cs typeface="Arial"/>
                <a:sym typeface="Arial"/>
              </a:rPr>
              <a:t>Стъпка 1</a:t>
            </a:r>
            <a:endParaRPr sz="1400" b="1" i="0" u="none" strike="noStrike" cap="none">
              <a:solidFill>
                <a:srgbClr val="000000"/>
              </a:solidFill>
              <a:latin typeface="Arial"/>
              <a:ea typeface="Arial"/>
              <a:cs typeface="Arial"/>
              <a:sym typeface="Arial"/>
            </a:endParaRPr>
          </a:p>
        </p:txBody>
      </p:sp>
      <p:sp>
        <p:nvSpPr>
          <p:cNvPr id="307" name="Google Shape;307;p11"/>
          <p:cNvSpPr txBox="1"/>
          <p:nvPr/>
        </p:nvSpPr>
        <p:spPr>
          <a:xfrm>
            <a:off x="2955728"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D83829"/>
              </a:buClr>
              <a:buSzPts val="1200"/>
              <a:buFont typeface="Arial"/>
              <a:buNone/>
            </a:pPr>
            <a:r>
              <a:rPr lang="de-DE" sz="1200" b="1" i="0" u="none" strike="noStrike" cap="none">
                <a:solidFill>
                  <a:srgbClr val="D83829"/>
                </a:solidFill>
                <a:latin typeface="Arial"/>
                <a:ea typeface="Arial"/>
                <a:cs typeface="Arial"/>
                <a:sym typeface="Arial"/>
              </a:rPr>
              <a:t>Стъпка</a:t>
            </a:r>
            <a:r>
              <a:rPr lang="de-DE" sz="1200" b="0" i="0" u="none" strike="noStrike" cap="none">
                <a:solidFill>
                  <a:srgbClr val="D83829"/>
                </a:solidFill>
                <a:latin typeface="Arial"/>
                <a:ea typeface="Arial"/>
                <a:cs typeface="Arial"/>
                <a:sym typeface="Arial"/>
              </a:rPr>
              <a:t> </a:t>
            </a:r>
            <a:r>
              <a:rPr lang="de-DE" sz="1200" b="1" i="0" u="none" strike="noStrike" cap="none">
                <a:solidFill>
                  <a:srgbClr val="D83829"/>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sp>
        <p:nvSpPr>
          <p:cNvPr id="308" name="Google Shape;308;p11"/>
          <p:cNvSpPr txBox="1"/>
          <p:nvPr/>
        </p:nvSpPr>
        <p:spPr>
          <a:xfrm>
            <a:off x="3800766" y="3556001"/>
            <a:ext cx="609603" cy="369332"/>
          </a:xfrm>
          <a:prstGeom prst="rect">
            <a:avLst/>
          </a:prstGeom>
          <a:noFill/>
          <a:ln>
            <a:noFill/>
          </a:ln>
        </p:spPr>
        <p:txBody>
          <a:bodyPr spcFirstLastPara="1" wrap="square" lIns="0" tIns="0" rIns="0" bIns="0" anchor="t" anchorCtr="1">
            <a:spAutoFit/>
          </a:bodyPr>
          <a:lstStyle/>
          <a:p>
            <a:pPr marL="0" marR="0" lvl="0" indent="0" algn="ctr" rtl="0">
              <a:lnSpc>
                <a:spcPct val="100000"/>
              </a:lnSpc>
              <a:spcBef>
                <a:spcPts val="0"/>
              </a:spcBef>
              <a:spcAft>
                <a:spcPts val="0"/>
              </a:spcAft>
              <a:buClr>
                <a:srgbClr val="D83829"/>
              </a:buClr>
              <a:buSzPts val="1200"/>
              <a:buFont typeface="Arial"/>
              <a:buNone/>
            </a:pPr>
            <a:r>
              <a:rPr lang="de-DE" sz="1200" b="1" i="0" u="none" strike="noStrike" cap="none">
                <a:solidFill>
                  <a:srgbClr val="D83829"/>
                </a:solidFill>
                <a:latin typeface="Arial"/>
                <a:ea typeface="Arial"/>
                <a:cs typeface="Arial"/>
                <a:sym typeface="Arial"/>
              </a:rPr>
              <a:t>Стъпка</a:t>
            </a:r>
            <a:r>
              <a:rPr lang="de-DE" sz="1200" b="0" i="0" u="none" strike="noStrike" cap="none">
                <a:solidFill>
                  <a:srgbClr val="D83829"/>
                </a:solidFill>
                <a:latin typeface="Arial"/>
                <a:ea typeface="Arial"/>
                <a:cs typeface="Arial"/>
                <a:sym typeface="Arial"/>
              </a:rPr>
              <a:t> </a:t>
            </a:r>
            <a:r>
              <a:rPr lang="de-DE" sz="1200" b="1" i="0" u="none" strike="noStrike" cap="none">
                <a:solidFill>
                  <a:srgbClr val="D83829"/>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cxnSp>
        <p:nvCxnSpPr>
          <p:cNvPr id="309" name="Google Shape;309;p11"/>
          <p:cNvCxnSpPr/>
          <p:nvPr/>
        </p:nvCxnSpPr>
        <p:spPr>
          <a:xfrm>
            <a:off x="9023554" y="3657600"/>
            <a:ext cx="0" cy="1828800"/>
          </a:xfrm>
          <a:prstGeom prst="straightConnector1">
            <a:avLst/>
          </a:prstGeom>
          <a:noFill/>
          <a:ln w="9525" cap="flat" cmpd="sng">
            <a:solidFill>
              <a:srgbClr val="D83829"/>
            </a:solidFill>
            <a:prstDash val="solid"/>
            <a:round/>
            <a:headEnd type="none" w="sm" len="sm"/>
            <a:tailEnd type="none" w="sm" len="sm"/>
          </a:ln>
        </p:spPr>
      </p:cxnSp>
      <p:cxnSp>
        <p:nvCxnSpPr>
          <p:cNvPr id="310" name="Google Shape;310;p11"/>
          <p:cNvCxnSpPr/>
          <p:nvPr/>
        </p:nvCxnSpPr>
        <p:spPr>
          <a:xfrm>
            <a:off x="9790546" y="3657600"/>
            <a:ext cx="0" cy="1828800"/>
          </a:xfrm>
          <a:prstGeom prst="straightConnector1">
            <a:avLst/>
          </a:prstGeom>
          <a:noFill/>
          <a:ln w="9525" cap="flat" cmpd="sng">
            <a:solidFill>
              <a:srgbClr val="D83829"/>
            </a:solidFill>
            <a:prstDash val="solid"/>
            <a:round/>
            <a:headEnd type="none" w="sm" len="sm"/>
            <a:tailEnd type="none" w="sm" len="sm"/>
          </a:ln>
        </p:spPr>
      </p:cxnSp>
      <p:sp>
        <p:nvSpPr>
          <p:cNvPr id="311" name="Google Shape;311;p11"/>
          <p:cNvSpPr txBox="1">
            <a:spLocks noGrp="1"/>
          </p:cNvSpPr>
          <p:nvPr>
            <p:ph type="title" idx="4294967295"/>
          </p:nvPr>
        </p:nvSpPr>
        <p:spPr>
          <a:xfrm>
            <a:off x="719207" y="321473"/>
            <a:ext cx="11360700" cy="763500"/>
          </a:xfrm>
          <a:prstGeom prst="rect">
            <a:avLst/>
          </a:prstGeom>
          <a:noFill/>
          <a:ln>
            <a:noFill/>
          </a:ln>
        </p:spPr>
        <p:txBody>
          <a:bodyPr spcFirstLastPara="1" wrap="square" lIns="121875" tIns="121875" rIns="121875" bIns="121875"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de-DE"/>
              <a:t>Работен пакет 2</a:t>
            </a:r>
            <a:endParaRPr/>
          </a:p>
        </p:txBody>
      </p:sp>
      <p:pic>
        <p:nvPicPr>
          <p:cNvPr id="312" name="Google Shape;312;p11"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2210196" y="4710545"/>
            <a:ext cx="636516" cy="581891"/>
          </a:xfrm>
          <a:prstGeom prst="rect">
            <a:avLst/>
          </a:prstGeom>
          <a:noFill/>
          <a:ln>
            <a:noFill/>
          </a:ln>
        </p:spPr>
      </p:pic>
      <p:pic>
        <p:nvPicPr>
          <p:cNvPr id="313" name="Google Shape;313;p11"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3803468" y="4010890"/>
            <a:ext cx="636516" cy="581891"/>
          </a:xfrm>
          <a:prstGeom prst="rect">
            <a:avLst/>
          </a:prstGeom>
          <a:noFill/>
          <a:ln>
            <a:noFill/>
          </a:ln>
        </p:spPr>
      </p:pic>
      <p:pic>
        <p:nvPicPr>
          <p:cNvPr id="314" name="Google Shape;314;p11"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5209703" y="4710544"/>
            <a:ext cx="636516" cy="581891"/>
          </a:xfrm>
          <a:prstGeom prst="rect">
            <a:avLst/>
          </a:prstGeom>
          <a:noFill/>
          <a:ln>
            <a:noFill/>
          </a:ln>
        </p:spPr>
      </p:pic>
      <p:pic>
        <p:nvPicPr>
          <p:cNvPr id="315" name="Google Shape;315;p11" descr="Картина, която съдържа черен, тъмнина&#10;&#10;Описанието е генерирано автоматично"/>
          <p:cNvPicPr preferRelativeResize="0"/>
          <p:nvPr/>
        </p:nvPicPr>
        <p:blipFill rotWithShape="1">
          <a:blip r:embed="rId3">
            <a:alphaModFix/>
          </a:blip>
          <a:srcRect/>
          <a:stretch/>
        </p:blipFill>
        <p:spPr>
          <a:xfrm>
            <a:off x="9116686" y="4710544"/>
            <a:ext cx="636516" cy="581891"/>
          </a:xfrm>
          <a:prstGeom prst="rect">
            <a:avLst/>
          </a:prstGeom>
          <a:noFill/>
          <a:ln>
            <a:noFill/>
          </a:ln>
        </p:spPr>
      </p:pic>
      <p:sp>
        <p:nvSpPr>
          <p:cNvPr id="316" name="Google Shape;316;p11"/>
          <p:cNvSpPr/>
          <p:nvPr/>
        </p:nvSpPr>
        <p:spPr>
          <a:xfrm>
            <a:off x="10363199" y="180108"/>
            <a:ext cx="1758461" cy="1040423"/>
          </a:xfrm>
          <a:prstGeom prst="rect">
            <a:avLst/>
          </a:prstGeom>
          <a:solidFill>
            <a:srgbClr val="F2F2F2"/>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7" name="Google Shape;317;p11" descr="Картина, която съдържа текст, символ, флаг, Шрифт&#10;&#10;Описанието е генерирано автоматично"/>
          <p:cNvPicPr preferRelativeResize="0"/>
          <p:nvPr/>
        </p:nvPicPr>
        <p:blipFill rotWithShape="1">
          <a:blip r:embed="rId4">
            <a:alphaModFix/>
          </a:blip>
          <a:srcRect/>
          <a:stretch/>
        </p:blipFill>
        <p:spPr>
          <a:xfrm>
            <a:off x="-831" y="6236208"/>
            <a:ext cx="741910" cy="621793"/>
          </a:xfrm>
          <a:prstGeom prst="rect">
            <a:avLst/>
          </a:prstGeom>
          <a:noFill/>
          <a:ln>
            <a:noFill/>
          </a:ln>
        </p:spPr>
      </p:pic>
      <p:pic>
        <p:nvPicPr>
          <p:cNvPr id="318" name="Google Shape;318;p11"/>
          <p:cNvPicPr preferRelativeResize="0"/>
          <p:nvPr/>
        </p:nvPicPr>
        <p:blipFill rotWithShape="1">
          <a:blip r:embed="rId5">
            <a:alphaModFix/>
          </a:blip>
          <a:srcRect/>
          <a:stretch/>
        </p:blipFill>
        <p:spPr>
          <a:xfrm>
            <a:off x="9813943" y="93585"/>
            <a:ext cx="2290825" cy="829128"/>
          </a:xfrm>
          <a:prstGeom prst="rect">
            <a:avLst/>
          </a:prstGeom>
          <a:noFill/>
          <a:ln>
            <a:noFill/>
          </a:ln>
        </p:spPr>
      </p:pic>
      <p:sp>
        <p:nvSpPr>
          <p:cNvPr id="319" name="Google Shape;319;p11"/>
          <p:cNvSpPr txBox="1">
            <a:spLocks noGrp="1"/>
          </p:cNvSpPr>
          <p:nvPr>
            <p:ph type="ftr" idx="4294967295"/>
          </p:nvPr>
        </p:nvSpPr>
        <p:spPr>
          <a:xfrm>
            <a:off x="743598" y="6221508"/>
            <a:ext cx="2368200" cy="62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1050"/>
              <a:buFont typeface="Gill Sans"/>
              <a:buNone/>
            </a:pPr>
            <a:endParaRPr sz="105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050"/>
              <a:buFont typeface="Gill Sans"/>
              <a:buNone/>
            </a:pPr>
            <a:r>
              <a:rPr lang="de-DE" sz="1050" b="1" i="0" u="none" strike="noStrike" cap="none">
                <a:solidFill>
                  <a:schemeClr val="dk1"/>
                </a:solidFill>
                <a:latin typeface="Gill Sans"/>
                <a:ea typeface="Gill Sans"/>
                <a:cs typeface="Gill Sans"/>
                <a:sym typeface="Gill Sans"/>
              </a:rPr>
              <a:t>LIFE-2022-CET_ENERCOM</a:t>
            </a:r>
            <a:endParaRPr>
              <a:solidFill>
                <a:schemeClr val="dk1"/>
              </a:solidFill>
            </a:endParaRPr>
          </a:p>
          <a:p>
            <a:pPr marL="0" marR="0" lvl="0" indent="0" algn="l" rtl="0">
              <a:lnSpc>
                <a:spcPct val="100000"/>
              </a:lnSpc>
              <a:spcBef>
                <a:spcPts val="0"/>
              </a:spcBef>
              <a:spcAft>
                <a:spcPts val="0"/>
              </a:spcAft>
              <a:buClr>
                <a:schemeClr val="lt1"/>
              </a:buClr>
              <a:buSzPts val="1050"/>
              <a:buFont typeface="Gill Sans"/>
              <a:buNone/>
            </a:pPr>
            <a:endParaRPr sz="1050" b="0" i="0" u="none" strike="noStrike" cap="none">
              <a:solidFill>
                <a:schemeClr val="dk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_vpp">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1580</Words>
  <Application>Microsoft Office PowerPoint</Application>
  <PresentationFormat>Widescreen</PresentationFormat>
  <Paragraphs>208</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Verdana</vt:lpstr>
      <vt:lpstr>Arial</vt:lpstr>
      <vt:lpstr>Noto Sans Symbols</vt:lpstr>
      <vt:lpstr>Gill Sans</vt:lpstr>
      <vt:lpstr>Calibri</vt:lpstr>
      <vt:lpstr>Parcel</vt:lpstr>
      <vt:lpstr>Parcel</vt:lpstr>
      <vt:lpstr>Standard_vpp</vt:lpstr>
      <vt:lpstr>Office Theme</vt:lpstr>
      <vt:lpstr>DISCOVER РАЗРАБОТВАНЕ НА ИНТЕГРИРАНИ УСЛУГИ ЗА ЕНЕРГИЙНИ ОБЩНОСТИ ЗА УСКОРЯВАНЕ НА ДЕЙСТВИТЕЛЕН ЕНЕРГИЕН ПРЕХОД  </vt:lpstr>
      <vt:lpstr>ОБЩ ПОДХОД НА ПРОЕКТА</vt:lpstr>
      <vt:lpstr>Цел</vt:lpstr>
      <vt:lpstr>ЕКИП</vt:lpstr>
      <vt:lpstr>Центрове за обслужване тип „едно гише“</vt:lpstr>
      <vt:lpstr>ХОЛИСТИЧЕН НАРЪЧНИК DISCOVER</vt:lpstr>
      <vt:lpstr>PowerPoint Presentation</vt:lpstr>
      <vt:lpstr>Работни пакети</vt:lpstr>
      <vt:lpstr>Работен пакет 2</vt:lpstr>
      <vt:lpstr>Работен пакет 3</vt:lpstr>
      <vt:lpstr>Разработване и тестване на разширени услуги</vt:lpstr>
      <vt:lpstr>Работен пакет 4</vt:lpstr>
      <vt:lpstr>  СЪЗДАВАНЕ НА ЦЕНТРОВЕ ЗА ОБСЛУЖВАНЕ ТИП „ЕДНО ГИШЕ“ В ПИЛОТНИТЕ РЕГИОНИ (АВСТРИЯ, БЪЛГАРИЯ, ИТАЛИЯ, ХЪРВАТСКА)  </vt:lpstr>
      <vt:lpstr>Работен пакет 5</vt:lpstr>
      <vt:lpstr>Свързани проекти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РАЗРАБОТВАНЕ НА ИНТЕГРИРАНИ УСЛУГИ ЗА ЕНЕРГИЙНИ ОБЩНОСТИ ЗА УСКОРЯВАНЕ НА ДЕЙСТВИТЕЛЕН ЕНЕРГИЕН ПРЕХОД</dc:title>
  <dc:creator>Cveta Dimitrova</dc:creator>
  <cp:lastModifiedBy>Aberon</cp:lastModifiedBy>
  <cp:revision>4</cp:revision>
  <dcterms:created xsi:type="dcterms:W3CDTF">2024-07-15T10:57:53Z</dcterms:created>
  <dcterms:modified xsi:type="dcterms:W3CDTF">2024-07-17T12:43:21Z</dcterms:modified>
</cp:coreProperties>
</file>