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5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46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432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5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81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607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5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029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474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791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1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D3C1-CDFD-41C5-BE3F-F1A0CE8E2FF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FED5-48C0-4789-A389-88DFD68C08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08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energy-office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57" y="618216"/>
            <a:ext cx="10515600" cy="4303979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ЕНЕРГИЕН ОФИС </a:t>
            </a:r>
          </a:p>
          <a:p>
            <a:pPr marL="0" indent="0" algn="ctr">
              <a:buNone/>
            </a:pP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ОБЩИНА БУРГАС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://energy-office.bg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/</a:t>
            </a:r>
            <a:endParaRPr lang="en-GB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ЕНЕРГИЙНА ОБЩНОСТ БУРГАС</a:t>
            </a:r>
          </a:p>
          <a:p>
            <a:pPr marL="0" indent="0" algn="ctr">
              <a:buNone/>
            </a:pPr>
            <a:r>
              <a:rPr lang="bg-BG" dirty="0" smtClean="0">
                <a:solidFill>
                  <a:schemeClr val="accent5">
                    <a:lumMod val="50000"/>
                  </a:schemeClr>
                </a:solidFill>
              </a:rPr>
              <a:t>ПЛУВЕН КОПЛЕКС СЛАВЕЙКОВ</a:t>
            </a:r>
          </a:p>
          <a:p>
            <a:pPr marL="0" indent="0" algn="ctr">
              <a:buNone/>
            </a:pPr>
            <a:r>
              <a:rPr lang="en-GB" b="1" u="sng" dirty="0" smtClean="0">
                <a:solidFill>
                  <a:schemeClr val="accent5"/>
                </a:solidFill>
                <a:hlinkClick r:id="rId2"/>
              </a:rPr>
              <a:t>https://energy-office.bg/</a:t>
            </a:r>
            <a:r>
              <a:rPr lang="bg-BG" b="1" u="sng" dirty="0" err="1" smtClean="0">
                <a:solidFill>
                  <a:schemeClr val="accent5"/>
                </a:solidFill>
              </a:rPr>
              <a:t>ео-бургас</a:t>
            </a:r>
            <a:r>
              <a:rPr lang="bg-BG" b="1" u="sng" dirty="0" smtClean="0">
                <a:solidFill>
                  <a:schemeClr val="accent5"/>
                </a:solidFill>
              </a:rPr>
              <a:t>/</a:t>
            </a:r>
            <a:endParaRPr lang="en-GB" b="1" u="sng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7588" y="1641538"/>
            <a:ext cx="249219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cap="all" dirty="0" smtClean="0">
                <a:solidFill>
                  <a:schemeClr val="bg1"/>
                </a:solidFill>
              </a:rPr>
              <a:t>декември</a:t>
            </a:r>
            <a:r>
              <a:rPr lang="bg-BG" b="1" cap="all" dirty="0" smtClean="0">
                <a:solidFill>
                  <a:schemeClr val="bg1"/>
                </a:solidFill>
              </a:rPr>
              <a:t>, </a:t>
            </a:r>
            <a:r>
              <a:rPr lang="bg-BG" b="1" cap="all" dirty="0" smtClean="0">
                <a:solidFill>
                  <a:schemeClr val="bg1"/>
                </a:solidFill>
              </a:rPr>
              <a:t>2022 год.</a:t>
            </a:r>
            <a:endParaRPr lang="bg-BG" b="1" cap="all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7587" y="3244334"/>
            <a:ext cx="295549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cap="all" dirty="0" smtClean="0">
                <a:solidFill>
                  <a:schemeClr val="bg1"/>
                </a:solidFill>
              </a:rPr>
              <a:t>energyoffice</a:t>
            </a:r>
            <a:r>
              <a:rPr lang="en-US" b="1" cap="all" dirty="0" smtClean="0">
                <a:solidFill>
                  <a:schemeClr val="bg1"/>
                </a:solidFill>
              </a:rPr>
              <a:t>@burgas.bg</a:t>
            </a:r>
            <a:endParaRPr lang="bg-BG" b="1" cap="all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7588" y="568938"/>
            <a:ext cx="1927986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ФУНКЦИИ</a:t>
            </a: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87" y="4904383"/>
            <a:ext cx="896184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ИНФОРМАЦИЯ ЗА АКТУАЛНИ ВЪЗМОЖНОСТИ ЗА ФИНАНСИРАНЕ НА МЕРКИ ЗА ЕЕ И ВЕИ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7587" y="4071597"/>
            <a:ext cx="280996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cap="all" dirty="0" smtClean="0">
                <a:solidFill>
                  <a:schemeClr val="bg1"/>
                </a:solidFill>
              </a:rPr>
              <a:t>Постоянни </a:t>
            </a:r>
            <a:r>
              <a:rPr lang="bg-BG" b="1" cap="all" dirty="0" smtClean="0">
                <a:solidFill>
                  <a:schemeClr val="bg1"/>
                </a:solidFill>
              </a:rPr>
              <a:t>СЛУЖИТЕЛИ</a:t>
            </a:r>
            <a:endParaRPr lang="bg-BG" b="1" cap="all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7587" y="2444540"/>
            <a:ext cx="295549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cap="all" dirty="0">
                <a:solidFill>
                  <a:schemeClr val="bg1"/>
                </a:solidFill>
              </a:rPr>
              <a:t>http://energy-office.bg/</a:t>
            </a:r>
            <a:endParaRPr lang="bg-BG" b="1" cap="all" dirty="0">
              <a:solidFill>
                <a:schemeClr val="bg1"/>
              </a:solidFill>
            </a:endParaRPr>
          </a:p>
        </p:txBody>
      </p:sp>
      <p:pic>
        <p:nvPicPr>
          <p:cNvPr id="15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87" y="290821"/>
            <a:ext cx="3215994" cy="13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946843"/>
            <a:ext cx="922512" cy="842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96647"/>
            <a:ext cx="2315133" cy="1557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" y="198047"/>
            <a:ext cx="3713114" cy="2784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9987"/>
          <a:stretch/>
        </p:blipFill>
        <p:spPr>
          <a:xfrm>
            <a:off x="296237" y="3109658"/>
            <a:ext cx="3727175" cy="2784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39182"/>
          <a:stretch/>
        </p:blipFill>
        <p:spPr>
          <a:xfrm>
            <a:off x="8182648" y="198047"/>
            <a:ext cx="3712593" cy="2784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64" y="198047"/>
            <a:ext cx="3712072" cy="27848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93" y="3123394"/>
            <a:ext cx="3712072" cy="27573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7" y="3123395"/>
            <a:ext cx="3712593" cy="27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7587" y="537766"/>
            <a:ext cx="2649897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ПЕРСПЕКТИВИ: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534" y="1562071"/>
            <a:ext cx="1080266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РАЗЯСНЕНИЯ</a:t>
            </a:r>
            <a:r>
              <a:rPr lang="en-GB" b="1" dirty="0" smtClean="0">
                <a:solidFill>
                  <a:schemeClr val="bg1"/>
                </a:solidFill>
              </a:rPr>
              <a:t>/ </a:t>
            </a:r>
            <a:r>
              <a:rPr lang="bg-BG" b="1" dirty="0" smtClean="0">
                <a:solidFill>
                  <a:schemeClr val="bg1"/>
                </a:solidFill>
              </a:rPr>
              <a:t>КОНСУЛТАЦИИ ОТНОСНО ХАРАКТЕРИСТИКИ НА ИЗОЛАЦИОННИ МАТЕРИАЛИ, ДОГРАМА, ФОТОВОЛТАИЧНИ ПАНЕЛИ И ДР.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4534" y="2642200"/>
            <a:ext cx="617687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ИЗГОТВЯНЕ НА ОБСЛЕДВАНИЯ ЗА ЕНЕРГИЙА ЕФЕКТИВНОСТ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4534" y="3445880"/>
            <a:ext cx="710024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СПЕЦИАЛИЗИРАНИ ОБУЧЕНИЯ ЗА ГРАЖДАНИ И ПРОФЕСИОНАЛИСТИ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4534" y="4262428"/>
            <a:ext cx="490389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УПРАВЛЕНИЕ НА ЕНЕРГИЙНА ОБЩНОСТ БУРГАС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9089" y="0"/>
            <a:ext cx="10209468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ЕНЕРГИЙНА ОБЩНОСТ БУРГАС- ПЛУВЕН КОМПЛЕКС СЛАВЕЙКОВ: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66" y="550305"/>
            <a:ext cx="8106268" cy="5296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793" y="123361"/>
            <a:ext cx="3985199" cy="28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7587" y="537766"/>
            <a:ext cx="3328770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ХАРАКТЕРИСТИКИ: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534" y="1562071"/>
            <a:ext cx="564052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ФОТОВОЛТАИЧНА ИНСТАЛАЦИЯ С МОЩНОСТ 400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kWp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7587" y="3485489"/>
            <a:ext cx="46547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ВСИЧКИ ФИЗИЧЕСКИ И ЮРИДИЧЕСКИ ЛИЦА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9418" y="4868181"/>
            <a:ext cx="139926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10 ГОДИНИ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87" y="4154881"/>
            <a:ext cx="265295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ВНОСКА 500 – 10 000 лв.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1052" y="2798336"/>
            <a:ext cx="564052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90% ОТ ЕЛЕКТРОЕНЕРГИЯТА СЕ ИЗПОЛЗВА НА МЯСТО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052" y="2191839"/>
            <a:ext cx="490470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СТОЙНОСТ НА ИНВЕСТИЦИЯТА 432 000, 00 лв.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7586" y="537766"/>
            <a:ext cx="4560941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ПОЛЗИ ЗА ОБЩИНА БУРГАС: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534" y="1562071"/>
            <a:ext cx="368201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ЦЕНА НА ЕЛЕКТРОЕНЕРГИЯ 0,13 лв. 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1053" y="2809798"/>
            <a:ext cx="675944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ПОВИШАВАНЕ КОМПЕТЕНЦИИТЕ И ЗНАНИЕТО НА НАСЕЛЕНИЕТО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4534" y="3429091"/>
            <a:ext cx="40646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ПОСТИГАНЕ НА КЛИМАТИЧНИТЕ ЦЕЛИ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534" y="2196883"/>
            <a:ext cx="482339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ОБЛЕКЧАВАНЕ НА БЮДЖЕТА ЗА ИНВЕСТИЦИИ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7586" y="537766"/>
            <a:ext cx="8322303" cy="5232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</a:rPr>
              <a:t>ПОЛЗИ ЗА ЧЛЕНОВЕТЕ НА ЕНЕРГИЙНАТА ОБЩНОСТ: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4534" y="1562071"/>
            <a:ext cx="58415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30% ИНВЕСТИЦИОННА НАДБАВКА ЗА ПЕРИОД ОТ 10 год. 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1053" y="2809798"/>
            <a:ext cx="432752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ОПИТ В УПРАВЛЕНИЕ НА МАЛЪК БИЗНЕС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4533" y="3429091"/>
            <a:ext cx="962237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g-BG" b="1" cap="all" dirty="0">
                <a:solidFill>
                  <a:schemeClr val="bg1"/>
                </a:solidFill>
              </a:rPr>
              <a:t>познания за процесите по изграждане и управление на фотоволтаични </a:t>
            </a:r>
            <a:r>
              <a:rPr lang="bg-BG" b="1" cap="all" dirty="0" smtClean="0">
                <a:solidFill>
                  <a:schemeClr val="bg1"/>
                </a:solidFill>
              </a:rPr>
              <a:t>централи</a:t>
            </a:r>
            <a:endParaRPr lang="bg-BG" b="1" cap="all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535" y="2196883"/>
            <a:ext cx="406464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chemeClr val="bg1"/>
                </a:solidFill>
              </a:rPr>
              <a:t>ОБЩНОСТ ОТ ХОРА СЪС СХОДНИ ЦЕЛИ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57" y="618216"/>
            <a:ext cx="10515600" cy="4381801"/>
          </a:xfrm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bg-BG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5">
                    <a:lumMod val="50000"/>
                  </a:schemeClr>
                </a:solidFill>
              </a:rPr>
              <a:t>БЛАГОДАРЯ ЗА ВНИМАНИЕТО!</a:t>
            </a:r>
          </a:p>
          <a:p>
            <a:pPr marL="0" indent="0" algn="ctr">
              <a:buNone/>
            </a:pPr>
            <a:endParaRPr lang="bg-BG" sz="36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600" dirty="0" smtClean="0">
                <a:solidFill>
                  <a:schemeClr val="accent5">
                    <a:lumMod val="50000"/>
                  </a:schemeClr>
                </a:solidFill>
              </a:rPr>
              <a:t>ИВАЙЛО ТРЕНДАФИЛОВ</a:t>
            </a:r>
          </a:p>
          <a:p>
            <a:pPr marL="0" indent="0" algn="ctr">
              <a:buNone/>
            </a:pPr>
            <a:r>
              <a:rPr lang="bg-BG" sz="3600" dirty="0" smtClean="0">
                <a:solidFill>
                  <a:schemeClr val="accent5">
                    <a:lumMod val="50000"/>
                  </a:schemeClr>
                </a:solidFill>
              </a:rPr>
              <a:t>ОБЩИНА БУРГАС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i.trendafilov@burgas.bg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+359 886 717271</a:t>
            </a:r>
          </a:p>
          <a:p>
            <a:pPr marL="0" indent="0" algn="ctr">
              <a:buNone/>
            </a:pPr>
            <a:endParaRPr lang="en-GB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bg-B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6" y="5887135"/>
            <a:ext cx="658078" cy="906076"/>
          </a:xfrm>
          <a:prstGeom prst="rect">
            <a:avLst/>
          </a:prstGeom>
        </p:spPr>
      </p:pic>
      <p:pic>
        <p:nvPicPr>
          <p:cNvPr id="2050" name="Picture 2" descr="Енергиен оф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9" y="5880757"/>
            <a:ext cx="2172510" cy="9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51" y="5887135"/>
            <a:ext cx="3183145" cy="9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21" y="5880757"/>
            <a:ext cx="922512" cy="908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45" y="5515727"/>
            <a:ext cx="2315133" cy="16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Ivaylo Trendafilov</dc:creator>
  <cp:lastModifiedBy>Ivaylo Trendafilov</cp:lastModifiedBy>
  <cp:revision>11</cp:revision>
  <dcterms:created xsi:type="dcterms:W3CDTF">2024-07-17T12:15:48Z</dcterms:created>
  <dcterms:modified xsi:type="dcterms:W3CDTF">2024-07-17T13:23:32Z</dcterms:modified>
</cp:coreProperties>
</file>